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0" r:id="rId2"/>
    <p:sldId id="267" r:id="rId3"/>
    <p:sldId id="259" r:id="rId4"/>
    <p:sldId id="258" r:id="rId5"/>
    <p:sldId id="287" r:id="rId6"/>
    <p:sldId id="274" r:id="rId7"/>
    <p:sldId id="281" r:id="rId8"/>
    <p:sldId id="294" r:id="rId9"/>
    <p:sldId id="285" r:id="rId10"/>
    <p:sldId id="282" r:id="rId11"/>
    <p:sldId id="280" r:id="rId12"/>
    <p:sldId id="295" r:id="rId13"/>
    <p:sldId id="283" r:id="rId14"/>
    <p:sldId id="279" r:id="rId15"/>
    <p:sldId id="275" r:id="rId16"/>
    <p:sldId id="288" r:id="rId17"/>
    <p:sldId id="277" r:id="rId18"/>
    <p:sldId id="284" r:id="rId19"/>
    <p:sldId id="278" r:id="rId20"/>
    <p:sldId id="291" r:id="rId21"/>
    <p:sldId id="272" r:id="rId22"/>
    <p:sldId id="261" r:id="rId23"/>
    <p:sldId id="265" r:id="rId24"/>
    <p:sldId id="266" r:id="rId25"/>
    <p:sldId id="293" r:id="rId26"/>
    <p:sldId id="263" r:id="rId27"/>
    <p:sldId id="302" r:id="rId28"/>
    <p:sldId id="297" r:id="rId29"/>
    <p:sldId id="299" r:id="rId30"/>
    <p:sldId id="300" r:id="rId31"/>
    <p:sldId id="264" r:id="rId32"/>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9353" autoAdjust="0"/>
  </p:normalViewPr>
  <p:slideViewPr>
    <p:cSldViewPr>
      <p:cViewPr>
        <p:scale>
          <a:sx n="70" d="100"/>
          <a:sy n="70" d="100"/>
        </p:scale>
        <p:origin x="-1368" y="-180"/>
      </p:cViewPr>
      <p:guideLst>
        <p:guide orient="horz" pos="2160"/>
        <p:guide pos="2880"/>
      </p:guideLst>
    </p:cSldViewPr>
  </p:slideViewPr>
  <p:outlineViewPr>
    <p:cViewPr>
      <p:scale>
        <a:sx n="33" d="100"/>
        <a:sy n="33" d="100"/>
      </p:scale>
      <p:origin x="0" y="28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B8B1BA-083D-4FC3-A2EC-BCCA17B7A9AA}" type="datetimeFigureOut">
              <a:rPr lang="en-GB" smtClean="0"/>
              <a:t>06/07/2020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A4EFA1-EFF3-4344-8A32-8C93D788023C}" type="slidenum">
              <a:rPr lang="en-GB" smtClean="0"/>
              <a:t>‹#›</a:t>
            </a:fld>
            <a:endParaRPr lang="en-GB"/>
          </a:p>
        </p:txBody>
      </p:sp>
    </p:spTree>
    <p:extLst>
      <p:ext uri="{BB962C8B-B14F-4D97-AF65-F5344CB8AC3E}">
        <p14:creationId xmlns:p14="http://schemas.microsoft.com/office/powerpoint/2010/main" val="131424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43483147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JLP01/01/055/8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JLP01/10/0010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images-books/photos/item/JLP01/08/07458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JLP01/01/055/4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JLP01/08/00748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JLP01/12/01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JLP01/08/00131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JLP01/08/04587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photos/item/JLP01/08/00747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item/JLP01/08/04909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JLP01/01/113/3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storicengland.org.uk/images-books/photos/item/JLP01/08/00071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8/04909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meo.com/434978506"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vimeo.com/heritageschool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content/docs/education/explorer/using-laing-photos-for-oral-history-doc/"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vimeo.com/434831476"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photos/item/JLP01/08/06044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8/05846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JLP01/14/00020" TargetMode="External"/><Relationship Id="rId7" Type="http://schemas.openxmlformats.org/officeDocument/2006/relationships/hyperlink" Target="https://historicengland.org.uk/images-books/photos/item/JLP01/10/0482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13959" TargetMode="External"/><Relationship Id="rId5" Type="http://schemas.openxmlformats.org/officeDocument/2006/relationships/hyperlink" Target="https://historicengland.org.uk/images-books/photos/item/JLP01/09/802896" TargetMode="External"/><Relationship Id="rId4" Type="http://schemas.openxmlformats.org/officeDocument/2006/relationships/hyperlink" Target="https://historicengland.org.uk/images-books/photos/item/JLP01/08/04459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images-books/photos/item/JLP01/08/00834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JLP01/08/02034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images-books/photos/item/JLP01/08/008260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JLP01/08/05845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JLP01/08/04909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A one hour lesson plan</a:t>
            </a:r>
            <a:r>
              <a:rPr lang="en-GB" baseline="0" dirty="0" smtClean="0"/>
              <a:t> &amp; presentation</a:t>
            </a:r>
          </a:p>
          <a:p>
            <a:pPr lvl="0"/>
            <a:endParaRPr lang="en-GB" baseline="0" dirty="0" smtClean="0"/>
          </a:p>
          <a:p>
            <a:pPr lvl="0"/>
            <a:r>
              <a:rPr lang="en-GB" baseline="0" dirty="0" smtClean="0"/>
              <a:t>There is also a film to </a:t>
            </a:r>
            <a:r>
              <a:rPr lang="en-GB" baseline="0" smtClean="0"/>
              <a:t>accompany this lesson: </a:t>
            </a:r>
            <a:r>
              <a:rPr lang="en-GB" sz="1200" u="sng" kern="1200" smtClean="0">
                <a:solidFill>
                  <a:schemeClr val="tx1"/>
                </a:solidFill>
                <a:effectLst/>
                <a:latin typeface="+mn-lt"/>
                <a:ea typeface="+mn-ea"/>
                <a:cs typeface="+mn-cs"/>
                <a:hlinkClick r:id="rId3"/>
              </a:rPr>
              <a:t>https://vimeo.com/434831476</a:t>
            </a:r>
            <a:r>
              <a:rPr lang="en-GB" sz="1200" kern="1200" smtClean="0">
                <a:solidFill>
                  <a:schemeClr val="tx1"/>
                </a:solidFill>
                <a:effectLst/>
                <a:latin typeface="+mn-lt"/>
                <a:ea typeface="+mn-ea"/>
                <a:cs typeface="+mn-cs"/>
              </a:rPr>
              <a:t> </a:t>
            </a:r>
            <a:endParaRPr lang="en-GB" baseline="0"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1</a:t>
            </a:fld>
            <a:endParaRPr lang="en-GB"/>
          </a:p>
        </p:txBody>
      </p:sp>
    </p:spTree>
    <p:extLst>
      <p:ext uri="{BB962C8B-B14F-4D97-AF65-F5344CB8AC3E}">
        <p14:creationId xmlns:p14="http://schemas.microsoft.com/office/powerpoint/2010/main" val="158870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jlp01/01/055/86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https://historicengland.org.uk/images-books/photos/item/JLP01/01/055/86</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endParaRPr lang="en-GB" dirty="0" smtClean="0"/>
          </a:p>
          <a:p>
            <a:r>
              <a:rPr lang="en-GB" b="0" i="1" dirty="0" smtClean="0"/>
              <a:t>View of some small children playing in the garden and street of a new Easiform</a:t>
            </a:r>
            <a:r>
              <a:rPr lang="en-GB" b="0" i="1" baseline="0" dirty="0" smtClean="0"/>
              <a:t> ho</a:t>
            </a:r>
            <a:r>
              <a:rPr lang="en-GB" b="0" i="1" dirty="0" smtClean="0"/>
              <a:t>using estate</a:t>
            </a:r>
          </a:p>
          <a:p>
            <a:r>
              <a:rPr lang="en-GB" dirty="0" smtClean="0"/>
              <a:t>Date: circa 1946 </a:t>
            </a:r>
          </a:p>
          <a:p>
            <a:r>
              <a:rPr lang="en-GB" dirty="0" smtClean="0"/>
              <a:t>Location: Unknown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10</a:t>
            </a:fld>
            <a:endParaRPr lang="en-GB"/>
          </a:p>
        </p:txBody>
      </p:sp>
    </p:spTree>
    <p:extLst>
      <p:ext uri="{BB962C8B-B14F-4D97-AF65-F5344CB8AC3E}">
        <p14:creationId xmlns:p14="http://schemas.microsoft.com/office/powerpoint/2010/main" val="336802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jlp01/10/00109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https://historicengland.org.uk/images-books/photos/item/JLP01/10/00109</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endParaRPr lang="en-GB" b="0" i="1" dirty="0" smtClean="0"/>
          </a:p>
          <a:p>
            <a:r>
              <a:rPr lang="en-GB" b="0" i="1" dirty="0" smtClean="0"/>
              <a:t>View of a woman with small children in front yard of completed 2-storey housing block at 19-24 </a:t>
            </a:r>
            <a:r>
              <a:rPr lang="en-GB" b="0" i="1" dirty="0" err="1" smtClean="0"/>
              <a:t>Armitage</a:t>
            </a:r>
            <a:r>
              <a:rPr lang="en-GB" b="0" i="1" dirty="0" smtClean="0"/>
              <a:t> Square, </a:t>
            </a:r>
            <a:r>
              <a:rPr lang="en-GB" b="0" i="1" dirty="0" err="1" smtClean="0"/>
              <a:t>Larkhill</a:t>
            </a:r>
            <a:r>
              <a:rPr lang="en-GB" b="0" i="1" dirty="0" smtClean="0"/>
              <a:t> built by John Laing and Son Ltd using the '</a:t>
            </a:r>
            <a:r>
              <a:rPr lang="en-GB" b="0" i="1" dirty="0" err="1" smtClean="0"/>
              <a:t>Jesperson</a:t>
            </a:r>
            <a:r>
              <a:rPr lang="en-GB" b="0" i="1" dirty="0" smtClean="0"/>
              <a:t>' building system. In 1963 John Laing and Son Ltd bought the rights to the Danish industrialised building system for flats known as ‘</a:t>
            </a:r>
            <a:r>
              <a:rPr lang="en-GB" b="0" i="1" dirty="0" err="1" smtClean="0"/>
              <a:t>Jesperson</a:t>
            </a:r>
            <a:r>
              <a:rPr lang="en-GB" b="0" i="1" dirty="0" smtClean="0"/>
              <a:t>’. The company built factories in Scotland, Hampshire and Lancashire to produce </a:t>
            </a:r>
            <a:r>
              <a:rPr lang="en-GB" b="0" i="1" dirty="0" err="1" smtClean="0"/>
              <a:t>Jesperson</a:t>
            </a:r>
            <a:r>
              <a:rPr lang="en-GB" b="0" i="1" dirty="0" smtClean="0"/>
              <a:t> prefabricated parts.</a:t>
            </a:r>
          </a:p>
          <a:p>
            <a:r>
              <a:rPr lang="en-GB" dirty="0" smtClean="0"/>
              <a:t>Date: Jun 1967 </a:t>
            </a:r>
          </a:p>
          <a:p>
            <a:r>
              <a:rPr lang="en-GB" dirty="0" smtClean="0"/>
              <a:t>Location: </a:t>
            </a:r>
            <a:r>
              <a:rPr lang="en-GB" dirty="0" err="1" smtClean="0"/>
              <a:t>Larkhill</a:t>
            </a:r>
            <a:r>
              <a:rPr lang="en-GB" dirty="0" smtClean="0"/>
              <a:t>, Wiltshire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11</a:t>
            </a:fld>
            <a:endParaRPr lang="en-GB"/>
          </a:p>
        </p:txBody>
      </p:sp>
    </p:spTree>
    <p:extLst>
      <p:ext uri="{BB962C8B-B14F-4D97-AF65-F5344CB8AC3E}">
        <p14:creationId xmlns:p14="http://schemas.microsoft.com/office/powerpoint/2010/main" val="573591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jlp01/08/074583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https://historicengland.org.uk/images-books/photos/item/JLP01/08/074583</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r>
              <a:rPr lang="en-GB" b="0" i="1" dirty="0" smtClean="0"/>
              <a:t>A group of children playing in a play area on an Easiform housing estate in Croydon</a:t>
            </a:r>
          </a:p>
          <a:p>
            <a:r>
              <a:rPr lang="en-GB" dirty="0" smtClean="0"/>
              <a:t>Date: 9 Sep 1966 </a:t>
            </a:r>
          </a:p>
          <a:p>
            <a:r>
              <a:rPr lang="en-GB" dirty="0" smtClean="0"/>
              <a:t>Location: Croydon, Greater London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12</a:t>
            </a:fld>
            <a:endParaRPr lang="en-GB"/>
          </a:p>
        </p:txBody>
      </p:sp>
    </p:spTree>
    <p:extLst>
      <p:ext uri="{BB962C8B-B14F-4D97-AF65-F5344CB8AC3E}">
        <p14:creationId xmlns:p14="http://schemas.microsoft.com/office/powerpoint/2010/main" val="239856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jlp01/01/055/40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https://historicengland.org.uk/images-books/photos/item/JLP01/01/055/40</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smtClean="0"/>
              <a:t>Easiform</a:t>
            </a:r>
            <a:r>
              <a:rPr lang="en-GB" b="0" i="1" baseline="0" dirty="0" smtClean="0"/>
              <a:t> </a:t>
            </a:r>
            <a:r>
              <a:rPr lang="en-GB" b="0" i="1" dirty="0" smtClean="0"/>
              <a:t>housing being constructed at an unidentified location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Date: 1926 </a:t>
            </a:r>
          </a:p>
          <a:p>
            <a:r>
              <a:rPr lang="en-GB" dirty="0" smtClean="0"/>
              <a:t>Location: Unknown </a:t>
            </a:r>
            <a:endParaRPr lang="en-GB" b="1"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13</a:t>
            </a:fld>
            <a:endParaRPr lang="en-GB"/>
          </a:p>
        </p:txBody>
      </p:sp>
    </p:spTree>
    <p:extLst>
      <p:ext uri="{BB962C8B-B14F-4D97-AF65-F5344CB8AC3E}">
        <p14:creationId xmlns:p14="http://schemas.microsoft.com/office/powerpoint/2010/main" val="101084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jlp01/08/007482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https://historicengland.org.uk/images-books/photos/item/JLP01/08/007482</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smtClean="0"/>
              <a:t>Two women admiring a fridge in the kitchen of the 3000th Easiform dwelling to be completed in Bristol, on the day of the ceremonial opening. </a:t>
            </a:r>
            <a:r>
              <a:rPr lang="en-GB" b="0" i="1" dirty="0" err="1" smtClean="0"/>
              <a:t>Hareclive</a:t>
            </a:r>
            <a:r>
              <a:rPr lang="en-GB" b="0" i="1" dirty="0" smtClean="0"/>
              <a:t> Road. </a:t>
            </a:r>
          </a:p>
          <a:p>
            <a:r>
              <a:rPr lang="en-GB" dirty="0" smtClean="0"/>
              <a:t>Date: 30 Nov 1952 </a:t>
            </a:r>
          </a:p>
          <a:p>
            <a:r>
              <a:rPr lang="en-GB" dirty="0" smtClean="0"/>
              <a:t>Location: </a:t>
            </a:r>
            <a:r>
              <a:rPr lang="en-GB" dirty="0" err="1" smtClean="0"/>
              <a:t>Hartcliffe</a:t>
            </a:r>
            <a:r>
              <a:rPr lang="en-GB" dirty="0" smtClean="0"/>
              <a:t>, City of Bristol </a:t>
            </a:r>
          </a:p>
        </p:txBody>
      </p:sp>
      <p:sp>
        <p:nvSpPr>
          <p:cNvPr id="4" name="Slide Number Placeholder 3"/>
          <p:cNvSpPr>
            <a:spLocks noGrp="1"/>
          </p:cNvSpPr>
          <p:nvPr>
            <p:ph type="sldNum" sz="quarter" idx="10"/>
          </p:nvPr>
        </p:nvSpPr>
        <p:spPr/>
        <p:txBody>
          <a:bodyPr/>
          <a:lstStyle/>
          <a:p>
            <a:fld id="{8CA4EFA1-EFF3-4344-8A32-8C93D788023C}" type="slidenum">
              <a:rPr lang="en-GB" smtClean="0"/>
              <a:t>14</a:t>
            </a:fld>
            <a:endParaRPr lang="en-GB"/>
          </a:p>
        </p:txBody>
      </p:sp>
    </p:spTree>
    <p:extLst>
      <p:ext uri="{BB962C8B-B14F-4D97-AF65-F5344CB8AC3E}">
        <p14:creationId xmlns:p14="http://schemas.microsoft.com/office/powerpoint/2010/main" val="299159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jlp01/12/012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https://historicengland.org.uk/images-books/photos/item/JLP01/12/012</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r>
              <a:rPr lang="en-GB" b="0" i="1" dirty="0" smtClean="0"/>
              <a:t>Exterior view of Easiform</a:t>
            </a:r>
            <a:r>
              <a:rPr lang="en-GB" b="0" i="1" baseline="0" dirty="0" smtClean="0"/>
              <a:t> h</a:t>
            </a:r>
            <a:r>
              <a:rPr lang="en-GB" b="0" i="1" dirty="0" smtClean="0"/>
              <a:t>ousing at Gosport</a:t>
            </a:r>
          </a:p>
          <a:p>
            <a:r>
              <a:rPr lang="en-GB" dirty="0" smtClean="0"/>
              <a:t>Date: circa 1949 - 1950 </a:t>
            </a:r>
          </a:p>
          <a:p>
            <a:r>
              <a:rPr lang="en-GB" dirty="0" smtClean="0"/>
              <a:t>Location: Gosport, Hampshire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15</a:t>
            </a:fld>
            <a:endParaRPr lang="en-GB"/>
          </a:p>
        </p:txBody>
      </p:sp>
    </p:spTree>
    <p:extLst>
      <p:ext uri="{BB962C8B-B14F-4D97-AF65-F5344CB8AC3E}">
        <p14:creationId xmlns:p14="http://schemas.microsoft.com/office/powerpoint/2010/main" val="292825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jlp01/08/001317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https://historicengland.org.uk/images-books/photos/item/JLP01/08/001317</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r>
              <a:rPr lang="en-GB" b="0" i="1" dirty="0" smtClean="0"/>
              <a:t>Men building the shuttering for the construction of an Easiform house on a housing estate in Hastings, </a:t>
            </a:r>
            <a:r>
              <a:rPr lang="en-GB" b="0" i="1" dirty="0" err="1" smtClean="0"/>
              <a:t>Hollington</a:t>
            </a:r>
            <a:r>
              <a:rPr lang="en-GB" b="0" i="1" dirty="0" smtClean="0"/>
              <a:t>.</a:t>
            </a:r>
            <a:r>
              <a:rPr lang="en-GB" b="0" i="1" baseline="0" dirty="0" smtClean="0"/>
              <a:t> </a:t>
            </a:r>
            <a:endParaRPr lang="en-GB" b="0" i="1" dirty="0" smtClean="0"/>
          </a:p>
          <a:p>
            <a:r>
              <a:rPr lang="en-GB" dirty="0" smtClean="0"/>
              <a:t>Date: 1 Jul 1949 </a:t>
            </a:r>
          </a:p>
          <a:p>
            <a:r>
              <a:rPr lang="en-GB" dirty="0" smtClean="0"/>
              <a:t>Location: Hastings, East Sussex </a:t>
            </a:r>
          </a:p>
          <a:p>
            <a:r>
              <a:rPr lang="en-GB" dirty="0" smtClean="0"/>
              <a:t> </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16</a:t>
            </a:fld>
            <a:endParaRPr lang="en-GB"/>
          </a:p>
        </p:txBody>
      </p:sp>
    </p:spTree>
    <p:extLst>
      <p:ext uri="{BB962C8B-B14F-4D97-AF65-F5344CB8AC3E}">
        <p14:creationId xmlns:p14="http://schemas.microsoft.com/office/powerpoint/2010/main" val="4099651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jlp01/08/045876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https://historicengland.org.uk/images-books/photos/item/JLP01/08/045876</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r>
              <a:rPr lang="en-GB" b="0" i="1" dirty="0" smtClean="0"/>
              <a:t>A group portrait of five Laing workers involved in the construction of three-storey blocks of flats for the 'Plymouth 20' Easiform housing contract</a:t>
            </a:r>
          </a:p>
          <a:p>
            <a:r>
              <a:rPr lang="en-GB" dirty="0" smtClean="0"/>
              <a:t>Date: 12 Apr 1956 </a:t>
            </a:r>
          </a:p>
          <a:p>
            <a:r>
              <a:rPr lang="en-GB" dirty="0" smtClean="0"/>
              <a:t>Location: City Of Plymouth </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17</a:t>
            </a:fld>
            <a:endParaRPr lang="en-GB"/>
          </a:p>
        </p:txBody>
      </p:sp>
    </p:spTree>
    <p:extLst>
      <p:ext uri="{BB962C8B-B14F-4D97-AF65-F5344CB8AC3E}">
        <p14:creationId xmlns:p14="http://schemas.microsoft.com/office/powerpoint/2010/main" val="27840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jlp01/08/007475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https://historicengland.org.uk/images-books/photos/item/JLP01/08/007475</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1" baseline="0" dirty="0" smtClean="0"/>
              <a:t>Description: </a:t>
            </a:r>
          </a:p>
          <a:p>
            <a:r>
              <a:rPr lang="en-GB" b="0" i="1" dirty="0" smtClean="0"/>
              <a:t>A group of women looking through the window of an Easiform flat, the 3000th Easiform dwelling to be completed in Bristol, as a policeman guards the entrance on the day of the opening ceremony. </a:t>
            </a:r>
            <a:r>
              <a:rPr lang="en-GB" i="1" dirty="0" err="1" smtClean="0"/>
              <a:t>Hareclive</a:t>
            </a:r>
            <a:r>
              <a:rPr lang="en-GB" i="1" dirty="0" smtClean="0"/>
              <a:t> Road.</a:t>
            </a:r>
            <a:endParaRPr lang="en-GB" b="0" i="1" dirty="0" smtClean="0"/>
          </a:p>
          <a:p>
            <a:r>
              <a:rPr lang="en-GB" dirty="0" smtClean="0"/>
              <a:t>Date: 30 Nov 1952 </a:t>
            </a:r>
          </a:p>
          <a:p>
            <a:r>
              <a:rPr lang="en-GB" dirty="0" smtClean="0"/>
              <a:t>Location: </a:t>
            </a:r>
            <a:r>
              <a:rPr lang="en-GB" dirty="0" err="1" smtClean="0"/>
              <a:t>Hartcliffe</a:t>
            </a:r>
            <a:r>
              <a:rPr lang="en-GB" dirty="0" smtClean="0"/>
              <a:t>, City of Bristol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18</a:t>
            </a:fld>
            <a:endParaRPr lang="en-GB"/>
          </a:p>
        </p:txBody>
      </p:sp>
    </p:spTree>
    <p:extLst>
      <p:ext uri="{BB962C8B-B14F-4D97-AF65-F5344CB8AC3E}">
        <p14:creationId xmlns:p14="http://schemas.microsoft.com/office/powerpoint/2010/main" val="3863160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jlp01/08/049096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https://historicengland.org.uk/images-books/photos/item/JLP01/08/049096</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A portrait of Tony Morris, the General Foreman of an Easiform housing site in Taunton, posed on a bicycle</a:t>
            </a:r>
          </a:p>
          <a:p>
            <a:r>
              <a:rPr lang="en-GB" dirty="0" smtClean="0"/>
              <a:t>Date: 1 Mar 1957 </a:t>
            </a:r>
          </a:p>
          <a:p>
            <a:r>
              <a:rPr lang="en-GB" dirty="0" smtClean="0"/>
              <a:t>Location: Taunton Deane, Somerset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19</a:t>
            </a:fld>
            <a:endParaRPr lang="en-GB"/>
          </a:p>
        </p:txBody>
      </p:sp>
    </p:spTree>
    <p:extLst>
      <p:ext uri="{BB962C8B-B14F-4D97-AF65-F5344CB8AC3E}">
        <p14:creationId xmlns:p14="http://schemas.microsoft.com/office/powerpoint/2010/main" val="3933000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jlp01/01/113/38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https://historicengland.org.uk/images-books/photos/item/JLP01/01/113/38</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First house built by James and Ann Laing in 1848 at </a:t>
            </a:r>
            <a:r>
              <a:rPr lang="en-GB" b="0" i="1" dirty="0" err="1" smtClean="0"/>
              <a:t>Sebergham</a:t>
            </a:r>
            <a:endParaRPr lang="en-GB" b="0" i="1" dirty="0" smtClean="0"/>
          </a:p>
          <a:p>
            <a:r>
              <a:rPr lang="en-GB" dirty="0" smtClean="0"/>
              <a:t>Date: circa 1920 - 1949 </a:t>
            </a:r>
          </a:p>
          <a:p>
            <a:r>
              <a:rPr lang="en-GB" dirty="0" smtClean="0"/>
              <a:t>Location: Caldew House, </a:t>
            </a:r>
            <a:r>
              <a:rPr lang="en-GB" dirty="0" err="1" smtClean="0"/>
              <a:t>Sebergham</a:t>
            </a:r>
            <a:r>
              <a:rPr lang="en-GB" dirty="0" smtClean="0"/>
              <a:t>, </a:t>
            </a:r>
            <a:r>
              <a:rPr lang="en-GB" dirty="0" err="1" smtClean="0"/>
              <a:t>Allerdale</a:t>
            </a:r>
            <a:r>
              <a:rPr lang="en-GB" dirty="0" smtClean="0"/>
              <a:t>, Cumbria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20</a:t>
            </a:fld>
            <a:endParaRPr lang="en-GB"/>
          </a:p>
        </p:txBody>
      </p:sp>
    </p:spTree>
    <p:extLst>
      <p:ext uri="{BB962C8B-B14F-4D97-AF65-F5344CB8AC3E}">
        <p14:creationId xmlns:p14="http://schemas.microsoft.com/office/powerpoint/2010/main" val="1759167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Jack (pictured</a:t>
            </a:r>
            <a:r>
              <a:rPr lang="en-GB" sz="1200" kern="1200" baseline="0" dirty="0" smtClean="0">
                <a:solidFill>
                  <a:schemeClr val="tx1"/>
                </a:solidFill>
                <a:effectLst/>
                <a:latin typeface="+mn-lt"/>
                <a:ea typeface="+mn-ea"/>
                <a:cs typeface="+mn-cs"/>
              </a:rPr>
              <a:t> here) was </a:t>
            </a:r>
            <a:r>
              <a:rPr lang="en-GB" sz="1200" dirty="0" smtClean="0">
                <a:latin typeface="Arial" panose="020B0604020202020204" pitchFamily="34" charset="0"/>
                <a:cs typeface="Arial" panose="020B0604020202020204" pitchFamily="34" charset="0"/>
              </a:rPr>
              <a:t>the Archive Image Selector for the John Laing project, he had to pick the ‘best’ 10,000 photos from a collection </a:t>
            </a:r>
            <a:r>
              <a:rPr lang="en-GB" sz="1200" smtClean="0">
                <a:latin typeface="Arial" panose="020B0604020202020204" pitchFamily="34" charset="0"/>
                <a:cs typeface="Arial" panose="020B0604020202020204" pitchFamily="34" charset="0"/>
              </a:rPr>
              <a:t>of </a:t>
            </a:r>
            <a:r>
              <a:rPr lang="en-GB" sz="1200" smtClean="0">
                <a:latin typeface="Arial" panose="020B0604020202020204" pitchFamily="34" charset="0"/>
                <a:cs typeface="Arial" panose="020B0604020202020204" pitchFamily="34" charset="0"/>
              </a:rPr>
              <a:t>230,000 </a:t>
            </a:r>
            <a:r>
              <a:rPr lang="en-GB" sz="1200" dirty="0" smtClean="0">
                <a:latin typeface="Arial" panose="020B0604020202020204" pitchFamily="34" charset="0"/>
                <a:cs typeface="Arial" panose="020B0604020202020204" pitchFamily="34" charset="0"/>
              </a:rPr>
              <a:t>photos! </a:t>
            </a:r>
          </a:p>
          <a:p>
            <a:endParaRPr lang="en-GB" sz="1200" dirty="0" smtClean="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These are two of the things he had to look for:</a:t>
            </a:r>
          </a:p>
          <a:p>
            <a:endParaRPr lang="en-GB" sz="1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smtClean="0">
                <a:latin typeface="Arial" panose="020B0604020202020204" pitchFamily="34" charset="0"/>
                <a:cs typeface="Arial" panose="020B0604020202020204" pitchFamily="34" charset="0"/>
              </a:rPr>
              <a:t>Images showing the </a:t>
            </a:r>
            <a:r>
              <a:rPr lang="en-GB" sz="1200" b="1" i="1" dirty="0" smtClean="0">
                <a:latin typeface="Arial" panose="020B0604020202020204" pitchFamily="34" charset="0"/>
                <a:cs typeface="Arial" panose="020B0604020202020204" pitchFamily="34" charset="0"/>
              </a:rPr>
              <a:t>places</a:t>
            </a:r>
            <a:r>
              <a:rPr lang="en-GB" sz="1200" i="1"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before, during, and after they were built.</a:t>
            </a:r>
          </a:p>
          <a:p>
            <a:pPr marL="342900" indent="-342900">
              <a:buFont typeface="Arial" panose="020B0604020202020204" pitchFamily="34" charset="0"/>
              <a:buChar char="•"/>
            </a:pPr>
            <a:r>
              <a:rPr lang="en-GB" sz="1200" dirty="0" smtClean="0">
                <a:latin typeface="Arial" panose="020B0604020202020204" pitchFamily="34" charset="0"/>
                <a:cs typeface="Arial" panose="020B0604020202020204" pitchFamily="34" charset="0"/>
              </a:rPr>
              <a:t>Images showing </a:t>
            </a:r>
            <a:r>
              <a:rPr lang="en-GB" sz="1200" b="1" i="1" dirty="0" smtClean="0">
                <a:latin typeface="Arial" panose="020B0604020202020204" pitchFamily="34" charset="0"/>
                <a:cs typeface="Arial" panose="020B0604020202020204" pitchFamily="34" charset="0"/>
              </a:rPr>
              <a:t>people </a:t>
            </a:r>
            <a:r>
              <a:rPr lang="en-GB" sz="1200" dirty="0" smtClean="0">
                <a:latin typeface="Arial" panose="020B0604020202020204" pitchFamily="34" charset="0"/>
                <a:cs typeface="Arial" panose="020B0604020202020204" pitchFamily="34" charset="0"/>
              </a:rPr>
              <a:t>at work at all levels, </a:t>
            </a:r>
            <a:r>
              <a:rPr lang="en-GB" sz="1200" dirty="0" err="1" smtClean="0">
                <a:latin typeface="Arial" panose="020B0604020202020204" pitchFamily="34" charset="0"/>
                <a:cs typeface="Arial" panose="020B0604020202020204" pitchFamily="34" charset="0"/>
              </a:rPr>
              <a:t>e.g</a:t>
            </a:r>
            <a:r>
              <a:rPr lang="en-GB" sz="1200" dirty="0" smtClean="0">
                <a:latin typeface="Arial" panose="020B0604020202020204" pitchFamily="34" charset="0"/>
                <a:cs typeface="Arial" panose="020B0604020202020204" pitchFamily="34" charset="0"/>
              </a:rPr>
              <a:t> labourers, site managers, architects</a:t>
            </a:r>
            <a:r>
              <a:rPr lang="en-GB" sz="1200" baseline="0" dirty="0" smtClean="0">
                <a:latin typeface="Arial" panose="020B0604020202020204" pitchFamily="34" charset="0"/>
                <a:cs typeface="Arial" panose="020B0604020202020204" pitchFamily="34" charset="0"/>
              </a:rPr>
              <a:t> etc. </a:t>
            </a:r>
            <a:endParaRPr lang="en-GB" sz="1200" dirty="0" smtClean="0">
              <a:latin typeface="Arial" panose="020B0604020202020204" pitchFamily="34" charset="0"/>
              <a:cs typeface="Arial" panose="020B0604020202020204" pitchFamily="34" charset="0"/>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A4EFA1-EFF3-4344-8A32-8C93D788023C}" type="slidenum">
              <a:rPr lang="en-GB" smtClean="0"/>
              <a:t>21</a:t>
            </a:fld>
            <a:endParaRPr lang="en-GB"/>
          </a:p>
        </p:txBody>
      </p:sp>
    </p:spTree>
    <p:extLst>
      <p:ext uri="{BB962C8B-B14F-4D97-AF65-F5344CB8AC3E}">
        <p14:creationId xmlns:p14="http://schemas.microsoft.com/office/powerpoint/2010/main" val="491992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Activity</a:t>
            </a:r>
            <a:r>
              <a:rPr lang="en-GB" sz="1200" kern="1200" dirty="0" smtClean="0">
                <a:solidFill>
                  <a:schemeClr val="tx1"/>
                </a:solidFill>
                <a:effectLst/>
                <a:latin typeface="+mn-lt"/>
                <a:ea typeface="+mn-ea"/>
                <a:cs typeface="+mn-cs"/>
              </a:rPr>
              <a:t> – In groups students will select 5 from the 15 photographs using the criteria:</a:t>
            </a:r>
            <a:r>
              <a:rPr lang="en-GB" sz="1200" kern="1200" baseline="0" dirty="0" smtClean="0">
                <a:solidFill>
                  <a:schemeClr val="tx1"/>
                </a:solidFill>
                <a:effectLst/>
                <a:latin typeface="+mn-lt"/>
                <a:ea typeface="+mn-ea"/>
                <a:cs typeface="+mn-cs"/>
              </a:rPr>
              <a:t> W</a:t>
            </a:r>
            <a:r>
              <a:rPr lang="en-GB" sz="1200" kern="1200" dirty="0" smtClean="0">
                <a:solidFill>
                  <a:schemeClr val="tx1"/>
                </a:solidFill>
                <a:effectLst/>
                <a:latin typeface="+mn-lt"/>
                <a:ea typeface="+mn-ea"/>
                <a:cs typeface="+mn-cs"/>
              </a:rPr>
              <a:t>hich photographs tell the best story? They should</a:t>
            </a:r>
            <a:r>
              <a:rPr lang="en-GB" sz="1200" kern="1200" baseline="0" dirty="0" smtClean="0">
                <a:solidFill>
                  <a:schemeClr val="tx1"/>
                </a:solidFill>
                <a:effectLst/>
                <a:latin typeface="+mn-lt"/>
                <a:ea typeface="+mn-ea"/>
                <a:cs typeface="+mn-cs"/>
              </a:rPr>
              <a:t> also consider w</a:t>
            </a:r>
            <a:r>
              <a:rPr lang="en-GB" sz="1200" kern="1200" dirty="0" smtClean="0">
                <a:solidFill>
                  <a:schemeClr val="tx1"/>
                </a:solidFill>
                <a:effectLst/>
                <a:latin typeface="+mn-lt"/>
                <a:ea typeface="+mn-ea"/>
                <a:cs typeface="+mn-cs"/>
              </a:rPr>
              <a:t>hat evidence do they give us as historians.</a:t>
            </a:r>
            <a:r>
              <a:rPr lang="en-GB" sz="1200" kern="1200" baseline="0" dirty="0" smtClean="0">
                <a:solidFill>
                  <a:schemeClr val="tx1"/>
                </a:solidFill>
                <a:effectLst/>
                <a:latin typeface="+mn-lt"/>
                <a:ea typeface="+mn-ea"/>
                <a:cs typeface="+mn-cs"/>
              </a:rPr>
              <a:t> This is a chance for them to share their observations of the images, discuss their case for what should be selected and share their selections.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Share back with</a:t>
            </a:r>
            <a:r>
              <a:rPr lang="en-GB" sz="1200" kern="1200" baseline="0" dirty="0" smtClean="0">
                <a:solidFill>
                  <a:schemeClr val="tx1"/>
                </a:solidFill>
                <a:effectLst/>
                <a:latin typeface="+mn-lt"/>
                <a:ea typeface="+mn-ea"/>
                <a:cs typeface="+mn-cs"/>
              </a:rPr>
              <a:t> the class. </a:t>
            </a:r>
            <a:endParaRPr lang="en-GB" sz="1200" kern="1200" dirty="0" smtClean="0">
              <a:solidFill>
                <a:schemeClr val="tx1"/>
              </a:solidFill>
              <a:effectLst/>
              <a:latin typeface="+mn-lt"/>
              <a:ea typeface="+mn-ea"/>
              <a:cs typeface="+mn-cs"/>
            </a:endParaRPr>
          </a:p>
          <a:p>
            <a:pPr lvl="0"/>
            <a:endParaRPr lang="en-GB" sz="1200" b="1"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With</a:t>
            </a:r>
            <a:r>
              <a:rPr lang="en-GB" sz="1200" b="1" kern="1200" baseline="0" dirty="0" smtClean="0">
                <a:solidFill>
                  <a:schemeClr val="tx1"/>
                </a:solidFill>
                <a:effectLst/>
                <a:latin typeface="+mn-lt"/>
                <a:ea typeface="+mn-ea"/>
                <a:cs typeface="+mn-cs"/>
              </a:rPr>
              <a:t> additional time: </a:t>
            </a:r>
            <a:r>
              <a:rPr lang="en-GB" sz="1200" kern="1200" dirty="0" smtClean="0">
                <a:solidFill>
                  <a:schemeClr val="tx1"/>
                </a:solidFill>
                <a:effectLst/>
                <a:latin typeface="+mn-lt"/>
                <a:ea typeface="+mn-ea"/>
                <a:cs typeface="+mn-cs"/>
              </a:rPr>
              <a:t>After</a:t>
            </a:r>
            <a:r>
              <a:rPr lang="en-GB" sz="1200" kern="1200" baseline="0" dirty="0" smtClean="0">
                <a:solidFill>
                  <a:schemeClr val="tx1"/>
                </a:solidFill>
                <a:effectLst/>
                <a:latin typeface="+mn-lt"/>
                <a:ea typeface="+mn-ea"/>
                <a:cs typeface="+mn-cs"/>
              </a:rPr>
              <a:t> they’ve sorted the photographs share with students the captions for each image (these are under the pictures and available online following the link with each photograph). Does this change what they’ve selected and why? </a:t>
            </a:r>
          </a:p>
          <a:p>
            <a:pPr lvl="0"/>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Prompts</a:t>
            </a:r>
            <a:r>
              <a:rPr lang="en-GB" sz="1200" b="1" kern="1200" baseline="0" dirty="0" smtClean="0">
                <a:solidFill>
                  <a:schemeClr val="tx1"/>
                </a:solidFill>
                <a:effectLst/>
                <a:latin typeface="+mn-lt"/>
                <a:ea typeface="+mn-ea"/>
                <a:cs typeface="+mn-cs"/>
              </a:rPr>
              <a:t> for the teacher</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Jack, the image selector had the following</a:t>
            </a:r>
            <a:r>
              <a:rPr lang="en-GB" sz="1200" kern="1200" baseline="0" dirty="0" smtClean="0">
                <a:solidFill>
                  <a:schemeClr val="tx1"/>
                </a:solidFill>
                <a:effectLst/>
                <a:latin typeface="+mn-lt"/>
                <a:ea typeface="+mn-ea"/>
                <a:cs typeface="+mn-cs"/>
              </a:rPr>
              <a:t> selection criteria: </a:t>
            </a:r>
          </a:p>
          <a:p>
            <a:pPr marL="0" indent="0">
              <a:buNone/>
            </a:pPr>
            <a:r>
              <a:rPr lang="en-GB" sz="1200" dirty="0" smtClean="0"/>
              <a:t>Images showing the </a:t>
            </a:r>
            <a:r>
              <a:rPr lang="en-GB" sz="1200" b="1" i="1" dirty="0" smtClean="0"/>
              <a:t>sites/buildings</a:t>
            </a:r>
            <a:r>
              <a:rPr lang="en-GB" sz="1200" i="1" dirty="0" smtClean="0"/>
              <a:t> </a:t>
            </a:r>
            <a:r>
              <a:rPr lang="en-GB" sz="1200" dirty="0" smtClean="0"/>
              <a:t>before, during, and on completion of construction</a:t>
            </a:r>
          </a:p>
          <a:p>
            <a:pPr marL="0" indent="0">
              <a:buNone/>
            </a:pPr>
            <a:r>
              <a:rPr lang="en-GB" sz="1200" dirty="0" smtClean="0"/>
              <a:t>Images showing </a:t>
            </a:r>
            <a:r>
              <a:rPr lang="en-GB" sz="1200" b="1" i="1" dirty="0" smtClean="0"/>
              <a:t>employees at work </a:t>
            </a:r>
            <a:r>
              <a:rPr lang="en-GB" sz="1200" dirty="0" smtClean="0"/>
              <a:t>at all levels, </a:t>
            </a:r>
            <a:r>
              <a:rPr lang="en-GB" sz="1200" dirty="0" err="1" smtClean="0"/>
              <a:t>eg</a:t>
            </a:r>
            <a:r>
              <a:rPr lang="en-GB" sz="1200" dirty="0" smtClean="0"/>
              <a:t> labourers, site managers, architects </a:t>
            </a:r>
            <a:r>
              <a:rPr lang="en-GB" sz="1200" dirty="0" err="1" smtClean="0"/>
              <a:t>etc</a:t>
            </a:r>
            <a:endParaRPr lang="en-GB" sz="1200" dirty="0" smtClean="0"/>
          </a:p>
          <a:p>
            <a:pPr marL="0" indent="0">
              <a:buNone/>
            </a:pPr>
            <a:r>
              <a:rPr lang="en-GB" sz="1200" dirty="0" smtClean="0"/>
              <a:t>Images documenting the </a:t>
            </a:r>
            <a:r>
              <a:rPr lang="en-GB" sz="1200" b="1" i="1" dirty="0" smtClean="0"/>
              <a:t>design, marketing and subsequent use </a:t>
            </a:r>
            <a:r>
              <a:rPr lang="en-GB" sz="1200" dirty="0" smtClean="0"/>
              <a:t>of the buildings</a:t>
            </a:r>
          </a:p>
          <a:p>
            <a:pPr marL="0" indent="0">
              <a:buNone/>
            </a:pPr>
            <a:r>
              <a:rPr lang="en-GB" sz="1200" dirty="0" smtClean="0"/>
              <a:t>Images showing the </a:t>
            </a:r>
            <a:r>
              <a:rPr lang="en-GB" sz="1200" b="1" i="1" dirty="0" smtClean="0"/>
              <a:t>distinctive identity and ethos of the company </a:t>
            </a:r>
            <a:r>
              <a:rPr lang="en-GB" sz="1200" dirty="0" smtClean="0"/>
              <a:t>in post war Britain</a:t>
            </a:r>
          </a:p>
          <a:p>
            <a:pPr marL="0" indent="0">
              <a:buNone/>
            </a:pPr>
            <a:r>
              <a:rPr lang="en-GB" sz="1200" dirty="0" smtClean="0"/>
              <a:t>Although selection of some images that show detailed construction techniques (</a:t>
            </a:r>
            <a:r>
              <a:rPr lang="en-GB" sz="1200" dirty="0" err="1" smtClean="0"/>
              <a:t>eg</a:t>
            </a:r>
            <a:r>
              <a:rPr lang="en-GB" sz="1200" dirty="0" smtClean="0"/>
              <a:t> concrete samples </a:t>
            </a:r>
            <a:r>
              <a:rPr lang="en-GB" sz="1200" dirty="0" err="1" smtClean="0"/>
              <a:t>etc</a:t>
            </a:r>
            <a:r>
              <a:rPr lang="en-GB" sz="1200" dirty="0" smtClean="0"/>
              <a:t>) may be relevant, these should be kept to a minimum and should also be </a:t>
            </a:r>
            <a:r>
              <a:rPr lang="en-GB" sz="1200" b="1" i="1" dirty="0" smtClean="0"/>
              <a:t>aesthetically pleasing</a:t>
            </a:r>
            <a:r>
              <a:rPr lang="en-GB" sz="1200" i="1" dirty="0" smtClean="0"/>
              <a:t>.</a:t>
            </a:r>
          </a:p>
          <a:p>
            <a:pPr lvl="0"/>
            <a:endParaRPr lang="en-GB" sz="1200" kern="1200" dirty="0" smtClean="0">
              <a:solidFill>
                <a:schemeClr val="tx1"/>
              </a:solidFill>
              <a:effectLst/>
              <a:latin typeface="+mn-lt"/>
              <a:ea typeface="+mn-ea"/>
              <a:cs typeface="+mn-cs"/>
            </a:endParaRPr>
          </a:p>
          <a:p>
            <a:pPr lvl="0"/>
            <a:r>
              <a:rPr lang="en-GB" sz="1200" b="1" kern="1200" baseline="0" dirty="0" smtClean="0">
                <a:solidFill>
                  <a:schemeClr val="tx1"/>
                </a:solidFill>
                <a:effectLst/>
                <a:latin typeface="+mn-lt"/>
                <a:ea typeface="+mn-ea"/>
                <a:cs typeface="+mn-cs"/>
              </a:rPr>
              <a:t>Extension activity: </a:t>
            </a:r>
            <a:r>
              <a:rPr lang="en-GB" sz="1200" kern="1200" baseline="0" dirty="0" smtClean="0">
                <a:solidFill>
                  <a:schemeClr val="tx1"/>
                </a:solidFill>
                <a:effectLst/>
                <a:latin typeface="+mn-lt"/>
                <a:ea typeface="+mn-ea"/>
                <a:cs typeface="+mn-cs"/>
              </a:rPr>
              <a:t>Once the images are selected write a short description for each image. These should be less than 20 words. (This replicates the process we undertook to get them prepared for online publication)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A4EFA1-EFF3-4344-8A32-8C93D788023C}" type="slidenum">
              <a:rPr lang="en-GB" smtClean="0"/>
              <a:t>22</a:t>
            </a:fld>
            <a:endParaRPr lang="en-GB"/>
          </a:p>
        </p:txBody>
      </p:sp>
    </p:spTree>
    <p:extLst>
      <p:ext uri="{BB962C8B-B14F-4D97-AF65-F5344CB8AC3E}">
        <p14:creationId xmlns:p14="http://schemas.microsoft.com/office/powerpoint/2010/main" val="49199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Ask:</a:t>
            </a:r>
            <a:r>
              <a:rPr lang="en-GB" sz="1200" b="1" kern="1200" baseline="0" dirty="0" smtClean="0">
                <a:solidFill>
                  <a:schemeClr val="tx1"/>
                </a:solidFill>
                <a:effectLst/>
                <a:latin typeface="+mn-lt"/>
                <a:ea typeface="+mn-ea"/>
                <a:cs typeface="+mn-cs"/>
              </a:rPr>
              <a:t> </a:t>
            </a:r>
            <a:r>
              <a:rPr lang="en-GB" sz="1200" b="0" kern="1200" baseline="0" dirty="0" smtClean="0">
                <a:solidFill>
                  <a:schemeClr val="tx1"/>
                </a:solidFill>
                <a:effectLst/>
                <a:latin typeface="+mn-lt"/>
                <a:ea typeface="+mn-ea"/>
                <a:cs typeface="+mn-cs"/>
              </a:rPr>
              <a:t>W</a:t>
            </a:r>
            <a:r>
              <a:rPr lang="en-GB" sz="1200" kern="1200" baseline="0" dirty="0" smtClean="0">
                <a:solidFill>
                  <a:schemeClr val="tx1"/>
                </a:solidFill>
                <a:effectLst/>
                <a:latin typeface="+mn-lt"/>
                <a:ea typeface="+mn-ea"/>
                <a:cs typeface="+mn-cs"/>
              </a:rPr>
              <a:t>ho do you think built all of these places in your images? </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Answer: </a:t>
            </a:r>
            <a:r>
              <a:rPr lang="en-GB" sz="1200" kern="1200" baseline="0" dirty="0" smtClean="0">
                <a:solidFill>
                  <a:schemeClr val="tx1"/>
                </a:solidFill>
                <a:effectLst/>
                <a:latin typeface="+mn-lt"/>
                <a:ea typeface="+mn-ea"/>
                <a:cs typeface="+mn-cs"/>
              </a:rPr>
              <a:t>John Laing was the building company who built all the places you’ve seen in the pictures. They took pictures of the buildings they created and the people that helped build them. </a:t>
            </a:r>
            <a:r>
              <a:rPr lang="en-GB" sz="1200" kern="1200" dirty="0" smtClean="0">
                <a:solidFill>
                  <a:schemeClr val="tx1"/>
                </a:solidFill>
                <a:effectLst/>
                <a:latin typeface="+mn-lt"/>
                <a:ea typeface="+mn-ea"/>
                <a:cs typeface="+mn-cs"/>
              </a:rPr>
              <a:t>The John Laing building company profoundly shaped post-war Britain. They built outstanding sites of worship like Coventry Cathedral and the London Central Mosque, some of the country’s first motorways, including the M1, the Barbican &amp; British Library, buildings which housed pioneering forms of technology such as Berkeley Nuclear Power Station and all across England, thousands of Easiform homes.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history of the John Laing building company </a:t>
            </a:r>
            <a:r>
              <a:rPr lang="en-GB" sz="1200" kern="1200" dirty="0" smtClean="0">
                <a:solidFill>
                  <a:schemeClr val="tx1"/>
                </a:solidFill>
                <a:effectLst/>
                <a:latin typeface="+mn-lt"/>
                <a:ea typeface="+mn-ea"/>
                <a:cs typeface="+mn-cs"/>
              </a:rPr>
              <a:t>began in 1848 when James Laing (b.1816), his wife Ann and some employees built a single </a:t>
            </a:r>
            <a:r>
              <a:rPr lang="en-GB" sz="1200" u="none" kern="1200" dirty="0" smtClean="0">
                <a:solidFill>
                  <a:schemeClr val="tx1"/>
                </a:solidFill>
                <a:effectLst/>
                <a:latin typeface="+mn-lt"/>
                <a:ea typeface="+mn-ea"/>
                <a:cs typeface="+mn-cs"/>
              </a:rPr>
              <a:t>house </a:t>
            </a:r>
            <a:r>
              <a:rPr lang="en-GB" sz="1200" kern="1200" dirty="0" smtClean="0">
                <a:solidFill>
                  <a:schemeClr val="tx1"/>
                </a:solidFill>
                <a:effectLst/>
                <a:latin typeface="+mn-lt"/>
                <a:ea typeface="+mn-ea"/>
                <a:cs typeface="+mn-cs"/>
              </a:rPr>
              <a:t>in Carlisle (slide</a:t>
            </a:r>
            <a:r>
              <a:rPr lang="en-GB" sz="1200" kern="1200" baseline="0" dirty="0" smtClean="0">
                <a:solidFill>
                  <a:schemeClr val="tx1"/>
                </a:solidFill>
                <a:effectLst/>
                <a:latin typeface="+mn-lt"/>
                <a:ea typeface="+mn-ea"/>
                <a:cs typeface="+mn-cs"/>
              </a:rPr>
              <a:t> 20)</a:t>
            </a:r>
            <a:r>
              <a:rPr lang="en-GB" sz="1200" kern="1200" dirty="0" smtClean="0">
                <a:solidFill>
                  <a:schemeClr val="tx1"/>
                </a:solidFill>
                <a:effectLst/>
                <a:latin typeface="+mn-lt"/>
                <a:ea typeface="+mn-ea"/>
                <a:cs typeface="+mn-cs"/>
              </a:rPr>
              <a:t>. They sold it for £150 pounds (around £17,000 in today’s money) which allowed them to build two more houses. They built houses</a:t>
            </a:r>
            <a:r>
              <a:rPr lang="en-GB" sz="1200" kern="1200" baseline="0" dirty="0" smtClean="0">
                <a:solidFill>
                  <a:schemeClr val="tx1"/>
                </a:solidFill>
                <a:effectLst/>
                <a:latin typeface="+mn-lt"/>
                <a:ea typeface="+mn-ea"/>
                <a:cs typeface="+mn-cs"/>
              </a:rPr>
              <a:t> until 2001, for 156 years.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pictures form part of the John Laing Photographic Collection. The images provide a unique insight into the origins of iconic British buildings as well as the new modes of living they initiated. The images display a variety of themes and exhibit a true kaleidoscope of British people, places and progress.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Easiform under construction: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jlp01/08/000719</a:t>
            </a:r>
          </a:p>
          <a:p>
            <a:r>
              <a:rPr lang="en-GB" sz="1200" u="sng" kern="1200" dirty="0" smtClean="0">
                <a:solidFill>
                  <a:schemeClr val="tx1"/>
                </a:solidFill>
                <a:effectLst/>
                <a:latin typeface="+mn-lt"/>
                <a:ea typeface="+mn-ea"/>
                <a:cs typeface="+mn-cs"/>
                <a:hlinkClick r:id="rId3"/>
              </a:rPr>
              <a:t>https://historicengland.org.uk/images-books/photos/item/JLP01/08/000719</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Group of Laing employees on </a:t>
            </a:r>
            <a:r>
              <a:rPr lang="en-GB" sz="1200" kern="1200" dirty="0" err="1" smtClean="0">
                <a:solidFill>
                  <a:schemeClr val="tx1"/>
                </a:solidFill>
                <a:effectLst/>
                <a:latin typeface="+mn-lt"/>
                <a:ea typeface="+mn-ea"/>
                <a:cs typeface="+mn-cs"/>
              </a:rPr>
              <a:t>Easiform</a:t>
            </a:r>
            <a:r>
              <a:rPr lang="en-GB" sz="1200" kern="1200" dirty="0" smtClean="0">
                <a:solidFill>
                  <a:schemeClr val="tx1"/>
                </a:solidFill>
                <a:effectLst/>
                <a:latin typeface="+mn-lt"/>
                <a:ea typeface="+mn-ea"/>
                <a:cs typeface="+mn-cs"/>
              </a:rPr>
              <a:t> site: © Historic England Archive. John Laing Photographic Collection - Ref: jlp01/08/049095</a:t>
            </a:r>
          </a:p>
          <a:p>
            <a:r>
              <a:rPr lang="en-GB" sz="1200" u="sng" kern="1200" dirty="0" smtClean="0">
                <a:solidFill>
                  <a:schemeClr val="tx1"/>
                </a:solidFill>
                <a:effectLst/>
                <a:latin typeface="+mn-lt"/>
                <a:ea typeface="+mn-ea"/>
                <a:cs typeface="+mn-cs"/>
                <a:hlinkClick r:id="rId4"/>
              </a:rPr>
              <a:t>https://historicengland.org.uk/images-books/photos/item/JLP01/08/049095</a:t>
            </a: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 </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23</a:t>
            </a:fld>
            <a:endParaRPr lang="en-GB"/>
          </a:p>
        </p:txBody>
      </p:sp>
    </p:spTree>
    <p:extLst>
      <p:ext uri="{BB962C8B-B14F-4D97-AF65-F5344CB8AC3E}">
        <p14:creationId xmlns:p14="http://schemas.microsoft.com/office/powerpoint/2010/main" val="34868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Watch: </a:t>
            </a:r>
            <a:r>
              <a:rPr lang="en-GB" dirty="0" smtClean="0"/>
              <a:t>Easiform</a:t>
            </a:r>
            <a:r>
              <a:rPr lang="en-GB" baseline="0" dirty="0" smtClean="0"/>
              <a:t> the Easiform film available from the Heritage Schools Education </a:t>
            </a:r>
            <a:r>
              <a:rPr lang="en-GB" baseline="0" dirty="0" err="1" smtClean="0"/>
              <a:t>vimeo</a:t>
            </a:r>
            <a:r>
              <a:rPr lang="en-GB" baseline="0" dirty="0" smtClean="0"/>
              <a:t> page: </a:t>
            </a:r>
            <a:r>
              <a:rPr lang="en-GB" sz="1200" u="sng" kern="1200" dirty="0" smtClean="0">
                <a:solidFill>
                  <a:schemeClr val="tx1"/>
                </a:solidFill>
                <a:effectLst/>
                <a:latin typeface="+mn-lt"/>
                <a:ea typeface="+mn-ea"/>
                <a:cs typeface="+mn-cs"/>
                <a:hlinkClick r:id="rId3"/>
              </a:rPr>
              <a:t>https://vimeo.com/434978506</a:t>
            </a:r>
            <a:r>
              <a:rPr lang="en-GB" sz="1200" u="sng" kern="1200" dirty="0" smtClean="0">
                <a:solidFill>
                  <a:schemeClr val="tx1"/>
                </a:solidFill>
                <a:effectLst/>
                <a:latin typeface="+mn-lt"/>
                <a:ea typeface="+mn-ea"/>
                <a:cs typeface="+mn-cs"/>
              </a:rPr>
              <a:t> </a:t>
            </a:r>
          </a:p>
          <a:p>
            <a:r>
              <a:rPr lang="en-GB" b="1" baseline="0" dirty="0" smtClean="0"/>
              <a:t>Ask: </a:t>
            </a:r>
            <a:r>
              <a:rPr lang="en-GB" baseline="0" dirty="0" smtClean="0"/>
              <a:t>What did you notice? What did you learn?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Find more local heritage films on:</a:t>
            </a:r>
            <a:r>
              <a:rPr lang="en-GB" baseline="0" dirty="0" smtClean="0"/>
              <a:t> </a:t>
            </a:r>
            <a:r>
              <a:rPr lang="en-GB" sz="1200" u="sng" kern="1200" dirty="0" smtClean="0">
                <a:solidFill>
                  <a:schemeClr val="tx1"/>
                </a:solidFill>
                <a:effectLst/>
                <a:latin typeface="+mn-lt"/>
                <a:ea typeface="+mn-ea"/>
                <a:cs typeface="+mn-cs"/>
                <a:hlinkClick r:id="rId4"/>
              </a:rPr>
              <a:t>https://vimeo.com/heritageschools</a:t>
            </a:r>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CA4EFA1-EFF3-4344-8A32-8C93D788023C}" type="slidenum">
              <a:rPr lang="en-GB" smtClean="0"/>
              <a:t>24</a:t>
            </a:fld>
            <a:endParaRPr lang="en-GB"/>
          </a:p>
        </p:txBody>
      </p:sp>
    </p:spTree>
    <p:extLst>
      <p:ext uri="{BB962C8B-B14F-4D97-AF65-F5344CB8AC3E}">
        <p14:creationId xmlns:p14="http://schemas.microsoft.com/office/powerpoint/2010/main" val="72139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latin typeface="Arial" panose="020B0604020202020204" pitchFamily="34" charset="0"/>
                <a:cs typeface="Arial" panose="020B0604020202020204" pitchFamily="34" charset="0"/>
              </a:rPr>
              <a:t>Ask:</a:t>
            </a:r>
            <a:r>
              <a:rPr lang="en-GB" sz="1200" b="1" baseline="0" dirty="0" smtClean="0">
                <a:latin typeface="Arial" panose="020B0604020202020204" pitchFamily="34" charset="0"/>
                <a:cs typeface="Arial" panose="020B0604020202020204" pitchFamily="34" charset="0"/>
              </a:rPr>
              <a:t> </a:t>
            </a:r>
            <a:r>
              <a:rPr lang="en-GB" sz="1200" kern="1200" dirty="0" smtClean="0">
                <a:solidFill>
                  <a:schemeClr val="tx1"/>
                </a:solidFill>
                <a:latin typeface="+mn-lt"/>
                <a:ea typeface="+mn-ea"/>
                <a:cs typeface="Arial" panose="020B0604020202020204" pitchFamily="34" charset="0"/>
              </a:rPr>
              <a:t>Are photos a good historical source?</a:t>
            </a:r>
            <a:r>
              <a:rPr lang="en-GB" sz="1200" kern="1200" baseline="0" dirty="0" smtClean="0">
                <a:solidFill>
                  <a:schemeClr val="tx1"/>
                </a:solidFill>
                <a:latin typeface="+mn-lt"/>
                <a:ea typeface="+mn-ea"/>
                <a:cs typeface="Arial" panose="020B0604020202020204" pitchFamily="34" charset="0"/>
              </a:rPr>
              <a:t> </a:t>
            </a:r>
            <a:r>
              <a:rPr lang="en-GB" sz="1200" kern="1200" dirty="0" smtClean="0">
                <a:solidFill>
                  <a:schemeClr val="tx1"/>
                </a:solidFill>
                <a:latin typeface="+mn-lt"/>
                <a:ea typeface="+mn-ea"/>
                <a:cs typeface="Arial" panose="020B0604020202020204" pitchFamily="34" charset="0"/>
              </a:rPr>
              <a:t>What have you discovered?</a:t>
            </a:r>
            <a:r>
              <a:rPr lang="en-GB" sz="1200" kern="1200" baseline="0" dirty="0" smtClean="0">
                <a:solidFill>
                  <a:schemeClr val="tx1"/>
                </a:solidFill>
                <a:latin typeface="+mn-lt"/>
                <a:ea typeface="+mn-ea"/>
                <a:cs typeface="Arial" panose="020B0604020202020204" pitchFamily="34" charset="0"/>
              </a:rPr>
              <a:t> </a:t>
            </a:r>
            <a:r>
              <a:rPr lang="en-GB" sz="1200" kern="1200" dirty="0" smtClean="0">
                <a:solidFill>
                  <a:schemeClr val="tx1"/>
                </a:solidFill>
                <a:latin typeface="+mn-lt"/>
                <a:ea typeface="+mn-ea"/>
                <a:cs typeface="Arial" panose="020B0604020202020204" pitchFamily="34" charset="0"/>
              </a:rPr>
              <a:t>Do you have historical houses in your area?  </a:t>
            </a:r>
          </a:p>
          <a:p>
            <a:endParaRPr lang="en-GB" sz="1200" b="1" dirty="0" smtClean="0">
              <a:latin typeface="Arial" panose="020B0604020202020204" pitchFamily="34" charset="0"/>
              <a:cs typeface="Arial" panose="020B0604020202020204" pitchFamily="34" charset="0"/>
            </a:endParaRPr>
          </a:p>
          <a:p>
            <a:r>
              <a:rPr lang="en-GB" sz="1200" b="1" i="1" dirty="0" smtClean="0">
                <a:latin typeface="Arial" panose="020B0604020202020204" pitchFamily="34" charset="0"/>
                <a:cs typeface="Arial" panose="020B0604020202020204" pitchFamily="34" charset="0"/>
              </a:rPr>
              <a:t>The lesson can be finished here</a:t>
            </a:r>
            <a:r>
              <a:rPr lang="en-GB" sz="1200" b="1" i="1" baseline="0" dirty="0" smtClean="0">
                <a:latin typeface="Arial" panose="020B0604020202020204" pitchFamily="34" charset="0"/>
                <a:cs typeface="Arial" panose="020B0604020202020204" pitchFamily="34" charset="0"/>
              </a:rPr>
              <a:t> – or carry on with the oral history interview section.</a:t>
            </a:r>
          </a:p>
          <a:p>
            <a:endParaRPr lang="en-GB" sz="1200" b="1" dirty="0" smtClean="0">
              <a:latin typeface="Arial" panose="020B0604020202020204" pitchFamily="34" charset="0"/>
              <a:cs typeface="Arial" panose="020B0604020202020204" pitchFamily="34" charset="0"/>
            </a:endParaRPr>
          </a:p>
          <a:p>
            <a:r>
              <a:rPr lang="en-GB" sz="1200" b="1" u="none" dirty="0" smtClean="0">
                <a:latin typeface="Arial" panose="020B0604020202020204" pitchFamily="34" charset="0"/>
                <a:cs typeface="Arial" panose="020B0604020202020204" pitchFamily="34" charset="0"/>
              </a:rPr>
              <a:t>For assessment</a:t>
            </a:r>
            <a:r>
              <a:rPr lang="en-GB" sz="1200" b="1" u="none" baseline="0" dirty="0" smtClean="0">
                <a:latin typeface="Arial" panose="020B0604020202020204" pitchFamily="34" charset="0"/>
                <a:cs typeface="Arial" panose="020B0604020202020204" pitchFamily="34" charset="0"/>
              </a:rPr>
              <a:t>: h</a:t>
            </a:r>
            <a:r>
              <a:rPr lang="en-GB" sz="1200" b="1" u="none" dirty="0" smtClean="0">
                <a:latin typeface="Arial" panose="020B0604020202020204" pitchFamily="34" charset="0"/>
                <a:cs typeface="Arial" panose="020B0604020202020204" pitchFamily="34" charset="0"/>
              </a:rPr>
              <a:t>ave students completed the Learning Aims and Outcomes?</a:t>
            </a:r>
          </a:p>
          <a:p>
            <a:endParaRPr lang="en-GB" sz="800" dirty="0" smtClean="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Develop a sense of pride in where they live</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Understand their local heritage and how it relates to a national story  </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Understand what a photographic archive is &amp; how it could be used</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Use primary sources </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Devise historically valid questions (oral history) </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Select and organise relevant historical information</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Explore changes in post-war Britain</a:t>
            </a:r>
          </a:p>
          <a:p>
            <a:pPr marL="342900" indent="-342900">
              <a:spcAft>
                <a:spcPts val="600"/>
              </a:spcAft>
              <a:buFont typeface="Arial" pitchFamily="34" charset="0"/>
              <a:buChar char="•"/>
            </a:pPr>
            <a:r>
              <a:rPr lang="en-GB" sz="1200" dirty="0" smtClean="0">
                <a:solidFill>
                  <a:srgbClr val="000000"/>
                </a:solidFill>
                <a:latin typeface="Arial" panose="020B0604020202020204" pitchFamily="34" charset="0"/>
                <a:cs typeface="Arial" panose="020B0604020202020204" pitchFamily="34" charset="0"/>
              </a:rPr>
              <a:t>Look at their own identity within a local case study </a:t>
            </a:r>
            <a:endParaRPr lang="en-GB" sz="12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CA4EFA1-EFF3-4344-8A32-8C93D788023C}" type="slidenum">
              <a:rPr lang="en-GB" smtClean="0"/>
              <a:t>25</a:t>
            </a:fld>
            <a:endParaRPr lang="en-GB"/>
          </a:p>
        </p:txBody>
      </p:sp>
    </p:spTree>
    <p:extLst>
      <p:ext uri="{BB962C8B-B14F-4D97-AF65-F5344CB8AC3E}">
        <p14:creationId xmlns:p14="http://schemas.microsoft.com/office/powerpoint/2010/main" val="1932113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Share:</a:t>
            </a:r>
            <a:r>
              <a:rPr lang="en-GB" sz="1200" b="1"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Now imagine you could interview someone that built or lived</a:t>
            </a:r>
            <a:r>
              <a:rPr lang="en-GB" sz="1200" kern="1200" baseline="0" dirty="0" smtClean="0">
                <a:solidFill>
                  <a:schemeClr val="tx1"/>
                </a:solidFill>
                <a:effectLst/>
                <a:latin typeface="+mn-lt"/>
                <a:ea typeface="+mn-ea"/>
                <a:cs typeface="+mn-cs"/>
              </a:rPr>
              <a:t> in </a:t>
            </a:r>
            <a:r>
              <a:rPr lang="en-GB" sz="1200" kern="1200" dirty="0" smtClean="0">
                <a:solidFill>
                  <a:schemeClr val="tx1"/>
                </a:solidFill>
                <a:effectLst/>
                <a:latin typeface="+mn-lt"/>
                <a:ea typeface="+mn-ea"/>
                <a:cs typeface="+mn-cs"/>
              </a:rPr>
              <a:t>Easiform houses. What would you ask them? How do we ask good (open) questions? </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Link</a:t>
            </a:r>
            <a:r>
              <a:rPr lang="en-GB" b="0" u="none" dirty="0" err="1" smtClean="0"/>
              <a:t>:</a:t>
            </a:r>
            <a:r>
              <a:rPr lang="en-GB" sz="1200" u="sng" kern="1200" dirty="0" err="1" smtClean="0">
                <a:solidFill>
                  <a:schemeClr val="tx1"/>
                </a:solidFill>
                <a:effectLst/>
                <a:latin typeface="+mn-lt"/>
                <a:ea typeface="+mn-ea"/>
                <a:cs typeface="+mn-cs"/>
                <a:hlinkClick r:id="rId3"/>
              </a:rPr>
              <a:t>Doing</a:t>
            </a:r>
            <a:r>
              <a:rPr lang="en-GB" sz="1200" u="sng" kern="1200" dirty="0" smtClean="0">
                <a:solidFill>
                  <a:schemeClr val="tx1"/>
                </a:solidFill>
                <a:effectLst/>
                <a:latin typeface="+mn-lt"/>
                <a:ea typeface="+mn-ea"/>
                <a:cs typeface="+mn-cs"/>
                <a:hlinkClick r:id="rId3"/>
              </a:rPr>
              <a:t> Oral Histories</a:t>
            </a:r>
            <a:r>
              <a:rPr lang="en-GB" sz="1200" kern="1200" dirty="0" smtClean="0">
                <a:solidFill>
                  <a:schemeClr val="tx1"/>
                </a:solidFill>
                <a:effectLst/>
                <a:latin typeface="+mn-lt"/>
                <a:ea typeface="+mn-ea"/>
                <a:cs typeface="+mn-cs"/>
              </a:rPr>
              <a:t> &amp; </a:t>
            </a:r>
            <a:r>
              <a:rPr lang="en-GB" sz="1200" u="sng" kern="1200" dirty="0" err="1" smtClean="0">
                <a:solidFill>
                  <a:schemeClr val="tx1"/>
                </a:solidFill>
                <a:effectLst/>
                <a:latin typeface="+mn-lt"/>
                <a:ea typeface="+mn-ea"/>
                <a:cs typeface="+mn-cs"/>
                <a:hlinkClick r:id="rId4"/>
              </a:rPr>
              <a:t>Easiform</a:t>
            </a:r>
            <a:r>
              <a:rPr lang="en-GB" sz="1200" u="sng" kern="1200" dirty="0" smtClean="0">
                <a:solidFill>
                  <a:schemeClr val="tx1"/>
                </a:solidFill>
                <a:effectLst/>
                <a:latin typeface="+mn-lt"/>
                <a:ea typeface="+mn-ea"/>
                <a:cs typeface="+mn-cs"/>
                <a:hlinkClick r:id="rId4"/>
              </a:rPr>
              <a:t> Swindon Film</a:t>
            </a:r>
            <a:endParaRPr lang="en-GB" sz="1200" b="1"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Activity:</a:t>
            </a:r>
            <a:r>
              <a:rPr lang="en-GB" sz="1200" b="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a:t>
            </a:r>
            <a:r>
              <a:rPr lang="en-GB" sz="1200" kern="1200" dirty="0" smtClean="0">
                <a:solidFill>
                  <a:schemeClr val="tx1"/>
                </a:solidFill>
                <a:effectLst/>
                <a:latin typeface="+mn-lt"/>
                <a:ea typeface="+mn-ea"/>
                <a:cs typeface="+mn-cs"/>
              </a:rPr>
              <a:t>pend some time writing/asking questions.</a:t>
            </a:r>
            <a:r>
              <a:rPr lang="en-GB" sz="1200" kern="1200" baseline="0" dirty="0" smtClean="0">
                <a:solidFill>
                  <a:schemeClr val="tx1"/>
                </a:solidFill>
                <a:effectLst/>
                <a:latin typeface="+mn-lt"/>
                <a:ea typeface="+mn-ea"/>
                <a:cs typeface="+mn-cs"/>
              </a:rPr>
              <a:t> Share with the class.</a:t>
            </a:r>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If you have a person who can answer</a:t>
            </a:r>
            <a:r>
              <a:rPr lang="en-GB" sz="1200" kern="1200" baseline="0" dirty="0" smtClean="0">
                <a:solidFill>
                  <a:schemeClr val="tx1"/>
                </a:solidFill>
                <a:effectLst/>
                <a:latin typeface="+mn-lt"/>
                <a:ea typeface="+mn-ea"/>
                <a:cs typeface="+mn-cs"/>
              </a:rPr>
              <a:t> these, invite them into your classroom and find out more. </a:t>
            </a:r>
          </a:p>
          <a:p>
            <a:pPr lvl="0"/>
            <a:r>
              <a:rPr lang="en-GB" sz="1200" kern="1200" baseline="0" dirty="0" smtClean="0">
                <a:solidFill>
                  <a:schemeClr val="tx1"/>
                </a:solidFill>
                <a:effectLst/>
                <a:latin typeface="+mn-lt"/>
                <a:ea typeface="+mn-ea"/>
                <a:cs typeface="+mn-cs"/>
              </a:rPr>
              <a:t>If you don’t, listen to the interviews from these former Laing employees </a:t>
            </a:r>
            <a:r>
              <a:rPr lang="en-GB" sz="1200" u="sng" kern="1200" baseline="0" dirty="0" smtClean="0">
                <a:solidFill>
                  <a:schemeClr val="tx1"/>
                </a:solidFill>
                <a:effectLst/>
                <a:latin typeface="+mn-lt"/>
                <a:ea typeface="+mn-ea"/>
                <a:cs typeface="+mn-cs"/>
              </a:rPr>
              <a:t>(LINK) </a:t>
            </a:r>
            <a:r>
              <a:rPr lang="en-GB" sz="1200" kern="1200" baseline="0" dirty="0" smtClean="0">
                <a:solidFill>
                  <a:schemeClr val="tx1"/>
                </a:solidFill>
                <a:effectLst/>
                <a:latin typeface="+mn-lt"/>
                <a:ea typeface="+mn-ea"/>
                <a:cs typeface="+mn-cs"/>
              </a:rPr>
              <a:t>and write down and share one thing you learnt with someone. Share with the class. </a:t>
            </a:r>
            <a:endParaRPr lang="en-GB" sz="1200" kern="1200" dirty="0" smtClean="0">
              <a:solidFill>
                <a:schemeClr val="tx1"/>
              </a:solidFill>
              <a:effectLst/>
              <a:latin typeface="+mn-lt"/>
              <a:ea typeface="+mn-ea"/>
              <a:cs typeface="+mn-cs"/>
            </a:endParaRPr>
          </a:p>
          <a:p>
            <a:endParaRPr lang="en-GB" u="sng" dirty="0"/>
          </a:p>
        </p:txBody>
      </p:sp>
      <p:sp>
        <p:nvSpPr>
          <p:cNvPr id="4" name="Slide Number Placeholder 3"/>
          <p:cNvSpPr>
            <a:spLocks noGrp="1"/>
          </p:cNvSpPr>
          <p:nvPr>
            <p:ph type="sldNum" sz="quarter" idx="10"/>
          </p:nvPr>
        </p:nvSpPr>
        <p:spPr/>
        <p:txBody>
          <a:bodyPr/>
          <a:lstStyle/>
          <a:p>
            <a:fld id="{8CA4EFA1-EFF3-4344-8A32-8C93D788023C}" type="slidenum">
              <a:rPr lang="en-GB" smtClean="0"/>
              <a:t>26</a:t>
            </a:fld>
            <a:endParaRPr lang="en-GB"/>
          </a:p>
        </p:txBody>
      </p:sp>
    </p:spTree>
    <p:extLst>
      <p:ext uri="{BB962C8B-B14F-4D97-AF65-F5344CB8AC3E}">
        <p14:creationId xmlns:p14="http://schemas.microsoft.com/office/powerpoint/2010/main" val="1786179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u="none" dirty="0" smtClean="0"/>
              <a:t>Visit:</a:t>
            </a:r>
            <a:r>
              <a:rPr lang="en-GB" u="none" baseline="0" dirty="0" smtClean="0"/>
              <a:t> </a:t>
            </a:r>
            <a:r>
              <a:rPr lang="en-GB" u="none" dirty="0" smtClean="0"/>
              <a:t>https://www.google.com/maps/d/edit?mid=1IOWT4FxndBa_i92AAh6e4RPWuVFYsxUN&amp;usp=sharing </a:t>
            </a:r>
            <a:r>
              <a:rPr lang="en-GB" u="none" baseline="0" dirty="0" smtClean="0"/>
              <a:t>t</a:t>
            </a:r>
            <a:r>
              <a:rPr lang="en-GB" u="none" dirty="0" smtClean="0"/>
              <a:t>o search</a:t>
            </a:r>
            <a:r>
              <a:rPr lang="en-GB" u="none" baseline="0" dirty="0" smtClean="0"/>
              <a:t> your area for Easiform from the John Laing Photographic Collection </a:t>
            </a:r>
            <a:endParaRPr lang="en-GB" u="none" dirty="0"/>
          </a:p>
        </p:txBody>
      </p:sp>
      <p:sp>
        <p:nvSpPr>
          <p:cNvPr id="4" name="Slide Number Placeholder 3"/>
          <p:cNvSpPr>
            <a:spLocks noGrp="1"/>
          </p:cNvSpPr>
          <p:nvPr>
            <p:ph type="sldNum" sz="quarter" idx="10"/>
          </p:nvPr>
        </p:nvSpPr>
        <p:spPr/>
        <p:txBody>
          <a:bodyPr/>
          <a:lstStyle/>
          <a:p>
            <a:fld id="{8CA4EFA1-EFF3-4344-8A32-8C93D788023C}" type="slidenum">
              <a:rPr lang="en-GB" smtClean="0"/>
              <a:t>27</a:t>
            </a:fld>
            <a:endParaRPr lang="en-GB"/>
          </a:p>
        </p:txBody>
      </p:sp>
    </p:spTree>
    <p:extLst>
      <p:ext uri="{BB962C8B-B14F-4D97-AF65-F5344CB8AC3E}">
        <p14:creationId xmlns:p14="http://schemas.microsoft.com/office/powerpoint/2010/main" val="1786179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u="none" dirty="0" smtClean="0"/>
              <a:t>Searching the </a:t>
            </a:r>
            <a:r>
              <a:rPr lang="en-GB" sz="1200" dirty="0" smtClean="0">
                <a:latin typeface="Arial" panose="020B0604020202020204" pitchFamily="34" charset="0"/>
                <a:cs typeface="Arial" panose="020B0604020202020204" pitchFamily="34" charset="0"/>
              </a:rPr>
              <a:t>John Laing Photographic Collection online.</a:t>
            </a:r>
            <a:endParaRPr lang="en-GB" u="none" dirty="0"/>
          </a:p>
        </p:txBody>
      </p:sp>
      <p:sp>
        <p:nvSpPr>
          <p:cNvPr id="4" name="Slide Number Placeholder 3"/>
          <p:cNvSpPr>
            <a:spLocks noGrp="1"/>
          </p:cNvSpPr>
          <p:nvPr>
            <p:ph type="sldNum" sz="quarter" idx="10"/>
          </p:nvPr>
        </p:nvSpPr>
        <p:spPr/>
        <p:txBody>
          <a:bodyPr/>
          <a:lstStyle/>
          <a:p>
            <a:fld id="{8CA4EFA1-EFF3-4344-8A32-8C93D788023C}" type="slidenum">
              <a:rPr lang="en-GB" smtClean="0"/>
              <a:t>28</a:t>
            </a:fld>
            <a:endParaRPr lang="en-GB"/>
          </a:p>
        </p:txBody>
      </p:sp>
    </p:spTree>
    <p:extLst>
      <p:ext uri="{BB962C8B-B14F-4D97-AF65-F5344CB8AC3E}">
        <p14:creationId xmlns:p14="http://schemas.microsoft.com/office/powerpoint/2010/main" val="1786179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u="none" dirty="0" smtClean="0"/>
              <a:t>Searching the </a:t>
            </a:r>
            <a:r>
              <a:rPr lang="en-GB" sz="1200" dirty="0" smtClean="0">
                <a:latin typeface="Arial" panose="020B0604020202020204" pitchFamily="34" charset="0"/>
                <a:cs typeface="Arial" panose="020B0604020202020204" pitchFamily="34" charset="0"/>
              </a:rPr>
              <a:t>John Laing Photographic Collection online. </a:t>
            </a:r>
            <a:endParaRPr lang="en-GB" u="none" dirty="0"/>
          </a:p>
        </p:txBody>
      </p:sp>
      <p:sp>
        <p:nvSpPr>
          <p:cNvPr id="4" name="Slide Number Placeholder 3"/>
          <p:cNvSpPr>
            <a:spLocks noGrp="1"/>
          </p:cNvSpPr>
          <p:nvPr>
            <p:ph type="sldNum" sz="quarter" idx="10"/>
          </p:nvPr>
        </p:nvSpPr>
        <p:spPr/>
        <p:txBody>
          <a:bodyPr/>
          <a:lstStyle/>
          <a:p>
            <a:fld id="{8CA4EFA1-EFF3-4344-8A32-8C93D788023C}" type="slidenum">
              <a:rPr lang="en-GB" smtClean="0"/>
              <a:t>29</a:t>
            </a:fld>
            <a:endParaRPr lang="en-GB"/>
          </a:p>
        </p:txBody>
      </p:sp>
    </p:spTree>
    <p:extLst>
      <p:ext uri="{BB962C8B-B14F-4D97-AF65-F5344CB8AC3E}">
        <p14:creationId xmlns:p14="http://schemas.microsoft.com/office/powerpoint/2010/main" val="178617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Ask:</a:t>
            </a:r>
            <a:r>
              <a:rPr lang="en-GB" b="1" baseline="0" dirty="0" smtClean="0"/>
              <a:t> </a:t>
            </a:r>
            <a:r>
              <a:rPr lang="en-GB" baseline="0" dirty="0" smtClean="0"/>
              <a:t>Who walked to school? </a:t>
            </a:r>
            <a:r>
              <a:rPr lang="en-GB" sz="1200" kern="1200" dirty="0" smtClean="0">
                <a:solidFill>
                  <a:schemeClr val="tx1"/>
                </a:solidFill>
                <a:effectLst/>
                <a:latin typeface="+mn-lt"/>
                <a:ea typeface="+mn-ea"/>
                <a:cs typeface="+mn-cs"/>
              </a:rPr>
              <a:t>Is your house historical? How old do you think your house is? Get suggestions about how they might find out or who they could ask.</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Images:</a:t>
            </a:r>
            <a:r>
              <a:rPr lang="en-GB" sz="1200" b="1"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Easiform housing – Swindon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21 October 1960 Ref: jlp01/08/060441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https://historicengland.org.uk/images-books/photos/item/JLP01/08/060441</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Easiform housing – Swindon</a:t>
            </a:r>
            <a:r>
              <a:rPr lang="en-GB" baseline="0" dirty="0" smtClean="0"/>
              <a:t>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21 October 1960 Ref: jlp01/08/058462</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4"/>
              </a:rPr>
              <a:t>https://historicengland.org.uk/images-books/photos/item/JLP01/08/058462</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3</a:t>
            </a:fld>
            <a:endParaRPr lang="en-GB"/>
          </a:p>
        </p:txBody>
      </p:sp>
    </p:spTree>
    <p:extLst>
      <p:ext uri="{BB962C8B-B14F-4D97-AF65-F5344CB8AC3E}">
        <p14:creationId xmlns:p14="http://schemas.microsoft.com/office/powerpoint/2010/main" val="1713311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u="none" dirty="0" smtClean="0"/>
              <a:t>Searching the </a:t>
            </a:r>
            <a:r>
              <a:rPr lang="en-GB" sz="1200" dirty="0" smtClean="0">
                <a:latin typeface="Arial" panose="020B0604020202020204" pitchFamily="34" charset="0"/>
                <a:cs typeface="Arial" panose="020B0604020202020204" pitchFamily="34" charset="0"/>
              </a:rPr>
              <a:t>John Laing Photographic Collection online. </a:t>
            </a:r>
            <a:endParaRPr lang="en-GB" u="none" dirty="0"/>
          </a:p>
        </p:txBody>
      </p:sp>
      <p:sp>
        <p:nvSpPr>
          <p:cNvPr id="4" name="Slide Number Placeholder 3"/>
          <p:cNvSpPr>
            <a:spLocks noGrp="1"/>
          </p:cNvSpPr>
          <p:nvPr>
            <p:ph type="sldNum" sz="quarter" idx="10"/>
          </p:nvPr>
        </p:nvSpPr>
        <p:spPr/>
        <p:txBody>
          <a:bodyPr/>
          <a:lstStyle/>
          <a:p>
            <a:fld id="{8CA4EFA1-EFF3-4344-8A32-8C93D788023C}" type="slidenum">
              <a:rPr lang="en-GB" smtClean="0"/>
              <a:t>30</a:t>
            </a:fld>
            <a:endParaRPr lang="en-GB"/>
          </a:p>
        </p:txBody>
      </p:sp>
    </p:spTree>
    <p:extLst>
      <p:ext uri="{BB962C8B-B14F-4D97-AF65-F5344CB8AC3E}">
        <p14:creationId xmlns:p14="http://schemas.microsoft.com/office/powerpoint/2010/main" val="1786179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smtClean="0"/>
              <a:t>For more information visit: </a:t>
            </a:r>
            <a:r>
              <a:rPr lang="en-GB" dirty="0" smtClean="0">
                <a:hlinkClick r:id="rId3"/>
              </a:rPr>
              <a:t>https://historicengland.org.uk/services-skills/education/</a:t>
            </a:r>
            <a:endParaRPr lang="en-GB" b="0" i="0" u="sng" dirty="0"/>
          </a:p>
        </p:txBody>
      </p:sp>
      <p:sp>
        <p:nvSpPr>
          <p:cNvPr id="4" name="Slide Number Placeholder 3"/>
          <p:cNvSpPr>
            <a:spLocks noGrp="1"/>
          </p:cNvSpPr>
          <p:nvPr>
            <p:ph type="sldNum" sz="quarter" idx="10"/>
          </p:nvPr>
        </p:nvSpPr>
        <p:spPr/>
        <p:txBody>
          <a:bodyPr/>
          <a:lstStyle/>
          <a:p>
            <a:fld id="{8CA4EFA1-EFF3-4344-8A32-8C93D788023C}" type="slidenum">
              <a:rPr lang="en-GB" smtClean="0"/>
              <a:t>31</a:t>
            </a:fld>
            <a:endParaRPr lang="en-GB"/>
          </a:p>
        </p:txBody>
      </p:sp>
    </p:spTree>
    <p:extLst>
      <p:ext uri="{BB962C8B-B14F-4D97-AF65-F5344CB8AC3E}">
        <p14:creationId xmlns:p14="http://schemas.microsoft.com/office/powerpoint/2010/main" val="307549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Ask: </a:t>
            </a:r>
            <a:r>
              <a:rPr lang="en-GB" sz="1200" kern="1200" dirty="0" smtClean="0">
                <a:solidFill>
                  <a:schemeClr val="tx1"/>
                </a:solidFill>
                <a:effectLst/>
                <a:latin typeface="+mn-lt"/>
                <a:ea typeface="+mn-ea"/>
                <a:cs typeface="+mn-cs"/>
              </a:rPr>
              <a:t>Why are photos a good historical source? What do you know/can you gather from these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Share:</a:t>
            </a:r>
            <a:r>
              <a:rPr lang="en-GB" sz="1200" b="1"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Historical England</a:t>
            </a:r>
            <a:r>
              <a:rPr lang="en-GB" sz="1200" kern="1200" baseline="0" dirty="0" smtClean="0">
                <a:solidFill>
                  <a:schemeClr val="tx1"/>
                </a:solidFill>
                <a:effectLst/>
                <a:latin typeface="+mn-lt"/>
                <a:ea typeface="+mn-ea"/>
                <a:cs typeface="+mn-cs"/>
              </a:rPr>
              <a:t> was </a:t>
            </a:r>
            <a:r>
              <a:rPr lang="en-GB" sz="1200" kern="1200" dirty="0" smtClean="0">
                <a:solidFill>
                  <a:schemeClr val="tx1"/>
                </a:solidFill>
                <a:effectLst/>
                <a:latin typeface="+mn-lt"/>
                <a:ea typeface="+mn-ea"/>
                <a:cs typeface="+mn-cs"/>
              </a:rPr>
              <a:t>given 230,000 images from the John</a:t>
            </a:r>
            <a:r>
              <a:rPr lang="en-GB" sz="1200" kern="1200" baseline="0" dirty="0" smtClean="0">
                <a:solidFill>
                  <a:schemeClr val="tx1"/>
                </a:solidFill>
                <a:effectLst/>
                <a:latin typeface="+mn-lt"/>
                <a:ea typeface="+mn-ea"/>
                <a:cs typeface="+mn-cs"/>
              </a:rPr>
              <a:t> Laing building company.</a:t>
            </a:r>
            <a:r>
              <a:rPr lang="en-GB" sz="1200" kern="1200" dirty="0" smtClean="0">
                <a:solidFill>
                  <a:schemeClr val="tx1"/>
                </a:solidFill>
                <a:effectLst/>
                <a:latin typeface="+mn-lt"/>
                <a:ea typeface="+mn-ea"/>
                <a:cs typeface="+mn-cs"/>
              </a:rPr>
              <a:t> They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chose 10,000 images,</a:t>
            </a:r>
            <a:r>
              <a:rPr lang="en-GB" sz="1200" kern="1200" baseline="0" dirty="0" smtClean="0">
                <a:solidFill>
                  <a:schemeClr val="tx1"/>
                </a:solidFill>
                <a:effectLst/>
                <a:latin typeface="+mn-lt"/>
                <a:ea typeface="+mn-ea"/>
                <a:cs typeface="+mn-cs"/>
              </a:rPr>
              <a:t> including these ones, to be put onto a website. The original photographs are all kept in the archive in Swindon, a big fridge. These are pictures of the building of the M1 Motorway, Coventry Cathedral, a group of Laing workers in Reading, a stonemason at the Carlisle Cathedral and the London Central Mosque. They show us places, people, and progress in England from after the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smtClean="0">
                <a:solidFill>
                  <a:schemeClr val="tx1"/>
                </a:solidFill>
                <a:effectLst/>
                <a:latin typeface="+mn-lt"/>
                <a:ea typeface="+mn-ea"/>
                <a:cs typeface="+mn-cs"/>
              </a:rPr>
              <a:t>Note: you may wish to choose images of sites the students would recognise or relating to previous study. See final slide for how to find images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Images: 	</a:t>
            </a:r>
          </a:p>
          <a:p>
            <a:r>
              <a:rPr lang="en-GB" sz="1200" kern="1200" dirty="0" smtClean="0">
                <a:solidFill>
                  <a:schemeClr val="tx1"/>
                </a:solidFill>
                <a:effectLst/>
                <a:latin typeface="+mn-lt"/>
                <a:ea typeface="+mn-ea"/>
                <a:cs typeface="+mn-cs"/>
              </a:rPr>
              <a:t>M1 Motorway construction - © Historic England Archive. John Laing Photographic Collection – c1958-59 Ref: JLP01/14/00020</a:t>
            </a:r>
          </a:p>
          <a:p>
            <a:r>
              <a:rPr lang="en-GB" sz="1200" u="sng" kern="1200" dirty="0" smtClean="0">
                <a:solidFill>
                  <a:schemeClr val="tx1"/>
                </a:solidFill>
                <a:effectLst/>
                <a:latin typeface="+mn-lt"/>
                <a:ea typeface="+mn-ea"/>
                <a:cs typeface="+mn-cs"/>
                <a:hlinkClick r:id="rId3"/>
              </a:rPr>
              <a:t>https://historicengland.org.uk/images-books/photos/item/JLP01/14/00020</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Coventry Cathedral construction - © Historic England Archive. John Laing Photographic Collection – 6 September 1955 Ref: JLP01/08/044594</a:t>
            </a:r>
          </a:p>
          <a:p>
            <a:r>
              <a:rPr lang="en-GB" sz="1200" u="sng" kern="1200" dirty="0" smtClean="0">
                <a:solidFill>
                  <a:schemeClr val="tx1"/>
                </a:solidFill>
                <a:effectLst/>
                <a:latin typeface="+mn-lt"/>
                <a:ea typeface="+mn-ea"/>
                <a:cs typeface="+mn-cs"/>
                <a:hlinkClick r:id="rId4"/>
              </a:rPr>
              <a:t>https://historicengland.org.uk/images-books/photos/item/JLP01/08/044594</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Builders of the Berkshire Country HQ - © Historic England Archive. John Laing Photographic Collection – 9 Ref: JLP01/09/802896</a:t>
            </a:r>
          </a:p>
          <a:p>
            <a:r>
              <a:rPr lang="en-GB" sz="1200" u="sng" kern="1200" dirty="0" smtClean="0">
                <a:solidFill>
                  <a:schemeClr val="tx1"/>
                </a:solidFill>
                <a:effectLst/>
                <a:latin typeface="+mn-lt"/>
                <a:ea typeface="+mn-ea"/>
                <a:cs typeface="+mn-cs"/>
                <a:hlinkClick r:id="rId5"/>
              </a:rPr>
              <a:t>https://historicengland.org.uk/images-books/photos/item/JLP01/09/802896</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Carlisle Cathedral Stonemason - © Historic England Archive. John Laing Photographic Collection – 19 July 1983 Ref: JLP01/10/13959</a:t>
            </a:r>
          </a:p>
          <a:p>
            <a:r>
              <a:rPr lang="en-GB" sz="1200" u="sng" kern="1200" dirty="0" smtClean="0">
                <a:solidFill>
                  <a:schemeClr val="tx1"/>
                </a:solidFill>
                <a:effectLst/>
                <a:latin typeface="+mn-lt"/>
                <a:ea typeface="+mn-ea"/>
                <a:cs typeface="+mn-cs"/>
                <a:hlinkClick r:id="rId6"/>
              </a:rPr>
              <a:t>https://historicengland.org.uk/images-books/photos/item/JLP01/10/13959</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London Central Mosque almost completed - © Historic England Archive. John Laing Photographic Collection – 4 August 1977 Ref: JLP01/10/04820</a:t>
            </a:r>
          </a:p>
          <a:p>
            <a:r>
              <a:rPr lang="en-GB" sz="1200" u="sng" kern="1200" dirty="0" smtClean="0">
                <a:solidFill>
                  <a:schemeClr val="tx1"/>
                </a:solidFill>
                <a:effectLst/>
                <a:latin typeface="+mn-lt"/>
                <a:ea typeface="+mn-ea"/>
                <a:cs typeface="+mn-cs"/>
                <a:hlinkClick r:id="rId7"/>
              </a:rPr>
              <a:t>https://historicengland.org.uk/images-books/photos/item/JLP01/10/04820</a:t>
            </a:r>
            <a:r>
              <a:rPr lang="en-GB" sz="1200" kern="1200" dirty="0" smtClean="0">
                <a:solidFill>
                  <a:schemeClr val="tx1"/>
                </a:solidFill>
                <a:effectLst/>
                <a:latin typeface="+mn-lt"/>
                <a:ea typeface="+mn-ea"/>
                <a:cs typeface="+mn-cs"/>
              </a:rPr>
              <a:t> </a:t>
            </a:r>
          </a:p>
          <a:p>
            <a:pPr lvl="0"/>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A4EFA1-EFF3-4344-8A32-8C93D788023C}" type="slidenum">
              <a:rPr lang="en-GB" smtClean="0"/>
              <a:t>4</a:t>
            </a:fld>
            <a:endParaRPr lang="en-GB"/>
          </a:p>
        </p:txBody>
      </p:sp>
    </p:spTree>
    <p:extLst>
      <p:ext uri="{BB962C8B-B14F-4D97-AF65-F5344CB8AC3E}">
        <p14:creationId xmlns:p14="http://schemas.microsoft.com/office/powerpoint/2010/main" val="50435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jlp01/08/008345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https://historicengland.org.uk/images-books/photos/item/JLP01/08/008345</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A man using an electric planer during the construction of a porch for an Easiform house</a:t>
            </a:r>
          </a:p>
          <a:p>
            <a:r>
              <a:rPr lang="en-GB" dirty="0" smtClean="0"/>
              <a:t>Date: 10 Mar 1953 </a:t>
            </a:r>
          </a:p>
          <a:p>
            <a:r>
              <a:rPr lang="en-GB" dirty="0" smtClean="0"/>
              <a:t>Location: Swindon </a:t>
            </a:r>
          </a:p>
        </p:txBody>
      </p:sp>
      <p:sp>
        <p:nvSpPr>
          <p:cNvPr id="4" name="Slide Number Placeholder 3"/>
          <p:cNvSpPr>
            <a:spLocks noGrp="1"/>
          </p:cNvSpPr>
          <p:nvPr>
            <p:ph type="sldNum" sz="quarter" idx="10"/>
          </p:nvPr>
        </p:nvSpPr>
        <p:spPr/>
        <p:txBody>
          <a:bodyPr/>
          <a:lstStyle/>
          <a:p>
            <a:fld id="{8CA4EFA1-EFF3-4344-8A32-8C93D788023C}" type="slidenum">
              <a:rPr lang="en-GB" smtClean="0"/>
              <a:t>5</a:t>
            </a:fld>
            <a:endParaRPr lang="en-GB"/>
          </a:p>
        </p:txBody>
      </p:sp>
    </p:spTree>
    <p:extLst>
      <p:ext uri="{BB962C8B-B14F-4D97-AF65-F5344CB8AC3E}">
        <p14:creationId xmlns:p14="http://schemas.microsoft.com/office/powerpoint/2010/main" val="921945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jlp01/08/020344</a:t>
            </a:r>
          </a:p>
          <a:p>
            <a:r>
              <a:rPr lang="en-GB" sz="1200" u="sng" kern="1200" dirty="0" smtClean="0">
                <a:solidFill>
                  <a:schemeClr val="tx1"/>
                </a:solidFill>
                <a:effectLst/>
                <a:latin typeface="+mn-lt"/>
                <a:ea typeface="+mn-ea"/>
                <a:cs typeface="+mn-cs"/>
                <a:hlinkClick r:id="rId3"/>
              </a:rPr>
              <a:t>https://historicengland.org.uk/images-books/photos/item/JLP01/08/020344</a:t>
            </a: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A Laing vehicle delivering supplies to the Easiform Depot in </a:t>
            </a:r>
            <a:r>
              <a:rPr lang="en-GB" b="0" i="1" dirty="0" err="1" smtClean="0"/>
              <a:t>Elstree</a:t>
            </a:r>
            <a:endParaRPr lang="en-GB" b="0" i="1" dirty="0" smtClean="0"/>
          </a:p>
          <a:p>
            <a:r>
              <a:rPr lang="en-GB" dirty="0" smtClean="0"/>
              <a:t>Date: 5 Jan 1954 </a:t>
            </a:r>
          </a:p>
          <a:p>
            <a:r>
              <a:rPr lang="en-GB" dirty="0" smtClean="0"/>
              <a:t>Location: Hertsmere, Hertfordshire </a:t>
            </a:r>
          </a:p>
        </p:txBody>
      </p:sp>
      <p:sp>
        <p:nvSpPr>
          <p:cNvPr id="4" name="Slide Number Placeholder 3"/>
          <p:cNvSpPr>
            <a:spLocks noGrp="1"/>
          </p:cNvSpPr>
          <p:nvPr>
            <p:ph type="sldNum" sz="quarter" idx="10"/>
          </p:nvPr>
        </p:nvSpPr>
        <p:spPr/>
        <p:txBody>
          <a:bodyPr/>
          <a:lstStyle/>
          <a:p>
            <a:fld id="{8CA4EFA1-EFF3-4344-8A32-8C93D788023C}" type="slidenum">
              <a:rPr lang="en-GB" smtClean="0"/>
              <a:t>6</a:t>
            </a:fld>
            <a:endParaRPr lang="en-GB"/>
          </a:p>
        </p:txBody>
      </p:sp>
    </p:spTree>
    <p:extLst>
      <p:ext uri="{BB962C8B-B14F-4D97-AF65-F5344CB8AC3E}">
        <p14:creationId xmlns:p14="http://schemas.microsoft.com/office/powerpoint/2010/main" val="223661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jlp01/08/008260A</a:t>
            </a:r>
          </a:p>
          <a:p>
            <a:r>
              <a:rPr lang="en-GB" sz="1200" u="sng" kern="1200" dirty="0" smtClean="0">
                <a:solidFill>
                  <a:schemeClr val="tx1"/>
                </a:solidFill>
                <a:effectLst/>
                <a:latin typeface="+mn-lt"/>
                <a:ea typeface="+mn-ea"/>
                <a:cs typeface="+mn-cs"/>
                <a:hlinkClick r:id="rId3"/>
              </a:rPr>
              <a:t>https://historicengland.org.uk/images-books/photos/item/JLP01/08/008260A</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A woman looking into a pram outside the front door of 182 </a:t>
            </a:r>
            <a:r>
              <a:rPr lang="en-GB" b="0" i="1" dirty="0" err="1" smtClean="0"/>
              <a:t>Penhill</a:t>
            </a:r>
            <a:r>
              <a:rPr lang="en-GB" b="0" i="1" dirty="0" smtClean="0"/>
              <a:t> Drive, a Laing</a:t>
            </a:r>
            <a:r>
              <a:rPr lang="en-GB" b="0" i="1" baseline="0" dirty="0" smtClean="0"/>
              <a:t> Ea</a:t>
            </a:r>
            <a:r>
              <a:rPr lang="en-GB" b="0" i="1" dirty="0" smtClean="0"/>
              <a:t>siform</a:t>
            </a:r>
            <a:r>
              <a:rPr lang="en-GB" b="0" i="1" baseline="0" dirty="0" smtClean="0"/>
              <a:t> h</a:t>
            </a:r>
            <a:r>
              <a:rPr lang="en-GB" b="0" i="1" dirty="0" smtClean="0"/>
              <a:t>ouse on the </a:t>
            </a:r>
            <a:r>
              <a:rPr lang="en-GB" b="0" i="1" dirty="0" err="1" smtClean="0"/>
              <a:t>Penhill</a:t>
            </a:r>
            <a:r>
              <a:rPr lang="en-GB" b="0" i="1" dirty="0" smtClean="0"/>
              <a:t> Estate, with number 180 visible to the right</a:t>
            </a:r>
          </a:p>
          <a:p>
            <a:r>
              <a:rPr lang="en-GB" dirty="0" smtClean="0"/>
              <a:t>Date: 9 Mar 1953 </a:t>
            </a:r>
          </a:p>
          <a:p>
            <a:r>
              <a:rPr lang="en-GB" dirty="0" smtClean="0"/>
              <a:t>Location: Swindon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7</a:t>
            </a:fld>
            <a:endParaRPr lang="en-GB"/>
          </a:p>
        </p:txBody>
      </p:sp>
    </p:spTree>
    <p:extLst>
      <p:ext uri="{BB962C8B-B14F-4D97-AF65-F5344CB8AC3E}">
        <p14:creationId xmlns:p14="http://schemas.microsoft.com/office/powerpoint/2010/main" val="196009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jlp01/08/058455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https://historicengland.org.uk/images-books/photos/item/JLP01/08/058455</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A group of dignitaries with the tenants of 313 </a:t>
            </a:r>
            <a:r>
              <a:rPr lang="en-GB" b="0" i="1" dirty="0" err="1" smtClean="0"/>
              <a:t>Welcombe</a:t>
            </a:r>
            <a:r>
              <a:rPr lang="en-GB" b="0" i="1" dirty="0" smtClean="0"/>
              <a:t> Avenue, the 4000th post-war house to be constructed in Swindon, on the day the house was ceremonially opened.</a:t>
            </a:r>
          </a:p>
          <a:p>
            <a:r>
              <a:rPr lang="en-GB" i="1" dirty="0" smtClean="0"/>
              <a:t>When 313 </a:t>
            </a:r>
            <a:r>
              <a:rPr lang="en-GB" i="1" dirty="0" err="1" smtClean="0"/>
              <a:t>Welcombe</a:t>
            </a:r>
            <a:r>
              <a:rPr lang="en-GB" i="1" dirty="0" smtClean="0"/>
              <a:t> Avenue was handed over, it was one of 3,000 Easiform houses built in Swindon by John Laing &amp; Son Ltd; the rest mostly being of traditional design. The tenants were a couple with three young children. Sir William Kirby Laing is on the far left of this image, and the Mayor of Swindon, Miss E. C. M. </a:t>
            </a:r>
            <a:r>
              <a:rPr lang="en-GB" i="1" dirty="0" err="1" smtClean="0"/>
              <a:t>Millin</a:t>
            </a:r>
            <a:r>
              <a:rPr lang="en-GB" i="1" dirty="0" smtClean="0"/>
              <a:t>, on the far right. </a:t>
            </a:r>
            <a:endParaRPr lang="en-GB" b="1" i="1" dirty="0" smtClean="0"/>
          </a:p>
          <a:p>
            <a:r>
              <a:rPr lang="en-GB" dirty="0" smtClean="0"/>
              <a:t>Date: 21 Oct 1960 </a:t>
            </a:r>
          </a:p>
          <a:p>
            <a:r>
              <a:rPr lang="en-GB" dirty="0" smtClean="0"/>
              <a:t>Location: Swindon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8</a:t>
            </a:fld>
            <a:endParaRPr lang="en-GB"/>
          </a:p>
        </p:txBody>
      </p:sp>
    </p:spTree>
    <p:extLst>
      <p:ext uri="{BB962C8B-B14F-4D97-AF65-F5344CB8AC3E}">
        <p14:creationId xmlns:p14="http://schemas.microsoft.com/office/powerpoint/2010/main" val="424221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Activity: </a:t>
            </a:r>
            <a:r>
              <a:rPr lang="en-GB" sz="1200" kern="1200" dirty="0" smtClean="0">
                <a:solidFill>
                  <a:schemeClr val="tx1"/>
                </a:solidFill>
                <a:effectLst/>
                <a:latin typeface="+mn-lt"/>
                <a:ea typeface="+mn-ea"/>
                <a:cs typeface="+mn-cs"/>
              </a:rPr>
              <a:t>Print and hand</a:t>
            </a:r>
            <a:r>
              <a:rPr lang="en-GB" sz="1200" kern="1200" baseline="0" dirty="0" smtClean="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Ask: </a:t>
            </a:r>
            <a:r>
              <a:rPr lang="en-GB" sz="1200" dirty="0" smtClean="0"/>
              <a:t>What evidence does this photo give us?</a:t>
            </a:r>
            <a:r>
              <a:rPr lang="en-GB" sz="1200" baseline="0" dirty="0" smtClean="0"/>
              <a:t> </a:t>
            </a:r>
            <a:r>
              <a:rPr lang="en-GB" sz="1200" dirty="0" smtClean="0"/>
              <a:t>What do you know?</a:t>
            </a:r>
            <a:r>
              <a:rPr lang="en-GB" sz="1200" baseline="0" dirty="0" smtClean="0"/>
              <a:t> </a:t>
            </a:r>
            <a:r>
              <a:rPr lang="en-GB" sz="1200" dirty="0" smtClean="0"/>
              <a:t>What do you think is happening?</a:t>
            </a:r>
            <a:r>
              <a:rPr lang="en-GB" sz="1200" baseline="0" dirty="0" smtClean="0"/>
              <a:t> </a:t>
            </a:r>
            <a:r>
              <a:rPr lang="en-GB" sz="1200" dirty="0" smtClean="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Students</a:t>
            </a:r>
            <a:r>
              <a:rPr lang="en-GB" sz="1200" baseline="0" dirty="0" smtClean="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Historic England Archive. John Laing Photographic Collection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Ref: jlp01/08/049095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https://historicengland.org.uk/images-books/photos/item/JLP01/08/049095</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t>Description: </a:t>
            </a:r>
          </a:p>
          <a:p>
            <a:r>
              <a:rPr lang="en-GB" b="0" i="1" dirty="0" smtClean="0"/>
              <a:t>A group portrait of Laing workers from the shutter team at an Easiform housing site in Taunton</a:t>
            </a:r>
          </a:p>
          <a:p>
            <a:r>
              <a:rPr lang="en-GB" dirty="0" smtClean="0"/>
              <a:t>Date: 1 Mar 1957 </a:t>
            </a:r>
          </a:p>
          <a:p>
            <a:r>
              <a:rPr lang="en-GB" dirty="0" smtClean="0"/>
              <a:t>Location: Taunton Deane, Somerset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9</a:t>
            </a:fld>
            <a:endParaRPr lang="en-GB"/>
          </a:p>
        </p:txBody>
      </p:sp>
    </p:spTree>
    <p:extLst>
      <p:ext uri="{BB962C8B-B14F-4D97-AF65-F5344CB8AC3E}">
        <p14:creationId xmlns:p14="http://schemas.microsoft.com/office/powerpoint/2010/main" val="135008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06/07/2020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333575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06/07/2020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276485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06/07/2020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402024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06/07/2020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273368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444A77-F509-4E17-A478-20001411A3A3}" type="datetimeFigureOut">
              <a:rPr lang="en-GB" smtClean="0"/>
              <a:t>06/07/2020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345201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4444A77-F509-4E17-A478-20001411A3A3}" type="datetimeFigureOut">
              <a:rPr lang="en-GB" smtClean="0"/>
              <a:t>06/07/2020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306483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4444A77-F509-4E17-A478-20001411A3A3}" type="datetimeFigureOut">
              <a:rPr lang="en-GB" smtClean="0"/>
              <a:t>06/07/2020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337600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4444A77-F509-4E17-A478-20001411A3A3}" type="datetimeFigureOut">
              <a:rPr lang="en-GB" smtClean="0"/>
              <a:t>06/07/2020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373184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44A77-F509-4E17-A478-20001411A3A3}" type="datetimeFigureOut">
              <a:rPr lang="en-GB" smtClean="0"/>
              <a:t>06/07/2020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250620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444A77-F509-4E17-A478-20001411A3A3}" type="datetimeFigureOut">
              <a:rPr lang="en-GB" smtClean="0"/>
              <a:t>06/07/2020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190177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444A77-F509-4E17-A478-20001411A3A3}" type="datetimeFigureOut">
              <a:rPr lang="en-GB" smtClean="0"/>
              <a:t>06/07/2020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830897-9BB2-467F-88B6-FD3CF138CC01}" type="slidenum">
              <a:rPr lang="en-GB" smtClean="0"/>
              <a:t>‹#›</a:t>
            </a:fld>
            <a:endParaRPr lang="en-GB"/>
          </a:p>
        </p:txBody>
      </p:sp>
    </p:spTree>
    <p:extLst>
      <p:ext uri="{BB962C8B-B14F-4D97-AF65-F5344CB8AC3E}">
        <p14:creationId xmlns:p14="http://schemas.microsoft.com/office/powerpoint/2010/main" val="243758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44A77-F509-4E17-A478-20001411A3A3}" type="datetimeFigureOut">
              <a:rPr lang="en-GB" smtClean="0"/>
              <a:t>06/07/2020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30897-9BB2-467F-88B6-FD3CF138CC01}" type="slidenum">
              <a:rPr lang="en-GB" smtClean="0"/>
              <a:t>‹#›</a:t>
            </a:fld>
            <a:endParaRPr lang="en-GB"/>
          </a:p>
        </p:txBody>
      </p:sp>
    </p:spTree>
    <p:extLst>
      <p:ext uri="{BB962C8B-B14F-4D97-AF65-F5344CB8AC3E}">
        <p14:creationId xmlns:p14="http://schemas.microsoft.com/office/powerpoint/2010/main" val="225571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s://historicengland.org.uk/images-books/photos/results/?searchType=HE+Archive&amp;search=easiform&amp;filteroption=images" TargetMode="Externa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hyperlink" Target="https://historicengland.org.uk/images-books/photos/results/?searchType=HE+Archive&amp;search=jlp01&amp;filteroption=images"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5.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hyperlink" Target="https://historicengland.org.uk/services-skills/education/teaching-activities/what-makes-a-housing-estate-special"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8.png"/><Relationship Id="rId5" Type="http://schemas.openxmlformats.org/officeDocument/2006/relationships/image" Target="../media/image3.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9.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1.tiff"/><Relationship Id="rId5" Type="http://schemas.openxmlformats.org/officeDocument/2006/relationships/image" Target="../media/image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hyperlink" Target="https://vimeo.com/434978506" TargetMode="External"/><Relationship Id="rId5" Type="http://schemas.openxmlformats.org/officeDocument/2006/relationships/image" Target="../media/image2.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7.tiff"/><Relationship Id="rId5" Type="http://schemas.openxmlformats.org/officeDocument/2006/relationships/image" Target="../media/image36.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38.png"/><Relationship Id="rId5" Type="http://schemas.openxmlformats.org/officeDocument/2006/relationships/hyperlink" Target="https://www.google.com/maps/d/edit?mid=1IOWT4FxndBa_i92AAh6e4RPWuVFYsxUN&amp;usp=sharing" TargetMode="Externa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hyperlink" Target="https://historicengland.org.uk/images-books/photos/" TargetMode="Externa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0.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1.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1.tiff"/><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2.png"/><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tiff"/><Relationship Id="rId5" Type="http://schemas.openxmlformats.org/officeDocument/2006/relationships/image" Target="../media/image3.jpeg"/><Relationship Id="rId4" Type="http://schemas.openxmlformats.org/officeDocument/2006/relationships/image" Target="../media/image6.tiff"/><Relationship Id="rId9"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764704"/>
            <a:ext cx="4139952" cy="1312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1080273"/>
            <a:ext cx="2160240" cy="764551"/>
          </a:xfrm>
          <a:prstGeom prst="rect">
            <a:avLst/>
          </a:prstGeom>
        </p:spPr>
      </p:pic>
      <p:sp>
        <p:nvSpPr>
          <p:cNvPr id="5" name="Rectangle 4"/>
          <p:cNvSpPr/>
          <p:nvPr/>
        </p:nvSpPr>
        <p:spPr>
          <a:xfrm>
            <a:off x="1619672" y="2636912"/>
            <a:ext cx="6318448" cy="1077218"/>
          </a:xfrm>
          <a:prstGeom prst="rect">
            <a:avLst/>
          </a:prstGeom>
        </p:spPr>
        <p:txBody>
          <a:bodyPr wrap="square">
            <a:spAutoFit/>
          </a:bodyPr>
          <a:lstStyle/>
          <a:p>
            <a:pPr algn="ctr"/>
            <a:r>
              <a:rPr lang="en-GB" sz="4000" b="1" dirty="0" smtClean="0">
                <a:latin typeface="Arial" panose="020B0604020202020204" pitchFamily="34" charset="0"/>
                <a:cs typeface="Arial" panose="020B0604020202020204" pitchFamily="34" charset="0"/>
              </a:rPr>
              <a:t>Breaking New Ground</a:t>
            </a:r>
          </a:p>
          <a:p>
            <a:pPr algn="ctr"/>
            <a:r>
              <a:rPr lang="en-GB" sz="2200" b="1" dirty="0" smtClean="0">
                <a:latin typeface="Arial" panose="020B0604020202020204" pitchFamily="34" charset="0"/>
                <a:cs typeface="Arial" panose="020B0604020202020204" pitchFamily="34" charset="0"/>
              </a:rPr>
              <a:t>The John Laing Photographic Collection </a:t>
            </a:r>
            <a:endParaRPr lang="en-GB" sz="2200" b="1" dirty="0">
              <a:latin typeface="Arial" panose="020B0604020202020204" pitchFamily="34" charset="0"/>
              <a:cs typeface="Arial" panose="020B0604020202020204" pitchFamily="34" charset="0"/>
            </a:endParaRPr>
          </a:p>
        </p:txBody>
      </p:sp>
      <p:cxnSp>
        <p:nvCxnSpPr>
          <p:cNvPr id="6" name="Straight Connector 5"/>
          <p:cNvCxnSpPr/>
          <p:nvPr/>
        </p:nvCxnSpPr>
        <p:spPr>
          <a:xfrm>
            <a:off x="611560" y="4005064"/>
            <a:ext cx="77768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34730" y="4509120"/>
            <a:ext cx="7776864" cy="1815882"/>
          </a:xfrm>
          <a:prstGeom prst="rect">
            <a:avLst/>
          </a:prstGeom>
        </p:spPr>
        <p:txBody>
          <a:bodyPr wrap="square">
            <a:spAutoFit/>
          </a:bodyPr>
          <a:lstStyle/>
          <a:p>
            <a:pPr algn="ctr"/>
            <a:r>
              <a:rPr lang="en-GB" sz="3200" b="1" dirty="0">
                <a:latin typeface="Arial" panose="020B0604020202020204" pitchFamily="34" charset="0"/>
                <a:cs typeface="Arial" panose="020B0604020202020204" pitchFamily="34" charset="0"/>
              </a:rPr>
              <a:t>What makes </a:t>
            </a:r>
            <a:r>
              <a:rPr lang="en-GB" sz="3200" b="1" dirty="0" smtClean="0">
                <a:latin typeface="Arial" panose="020B0604020202020204" pitchFamily="34" charset="0"/>
                <a:cs typeface="Arial" panose="020B0604020202020204" pitchFamily="34" charset="0"/>
              </a:rPr>
              <a:t>a </a:t>
            </a:r>
            <a:r>
              <a:rPr lang="en-GB" sz="3200" b="1" dirty="0">
                <a:latin typeface="Arial" panose="020B0604020202020204" pitchFamily="34" charset="0"/>
                <a:cs typeface="Arial" panose="020B0604020202020204" pitchFamily="34" charset="0"/>
              </a:rPr>
              <a:t>housing estate special</a:t>
            </a:r>
            <a:r>
              <a:rPr lang="en-GB" sz="3200" b="1" dirty="0" smtClean="0">
                <a:latin typeface="Arial" panose="020B0604020202020204" pitchFamily="34" charset="0"/>
                <a:cs typeface="Arial" panose="020B0604020202020204" pitchFamily="34" charset="0"/>
              </a:rPr>
              <a:t>?</a:t>
            </a:r>
          </a:p>
          <a:p>
            <a:r>
              <a:rPr lang="en-GB" sz="3200" dirty="0" smtClean="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pPr algn="ctr"/>
            <a:r>
              <a:rPr lang="en-GB" sz="2400" dirty="0" smtClean="0">
                <a:latin typeface="Arial" panose="020B0604020202020204" pitchFamily="34" charset="0"/>
                <a:cs typeface="Arial" panose="020B0604020202020204" pitchFamily="34" charset="0"/>
              </a:rPr>
              <a:t>Using the </a:t>
            </a:r>
            <a:r>
              <a:rPr lang="en-GB" sz="2400" dirty="0">
                <a:latin typeface="Arial" panose="020B0604020202020204" pitchFamily="34" charset="0"/>
                <a:cs typeface="Arial" panose="020B0604020202020204" pitchFamily="34" charset="0"/>
                <a:hlinkClick r:id="rId6"/>
              </a:rPr>
              <a:t>John Laing Photographic </a:t>
            </a:r>
            <a:r>
              <a:rPr lang="en-GB" sz="2400" dirty="0" smtClean="0">
                <a:latin typeface="Arial" panose="020B0604020202020204" pitchFamily="34" charset="0"/>
                <a:cs typeface="Arial" panose="020B0604020202020204" pitchFamily="34" charset="0"/>
                <a:hlinkClick r:id="rId6"/>
              </a:rPr>
              <a:t>Collection</a:t>
            </a:r>
            <a:endParaRPr lang="en-GB" sz="2400" dirty="0">
              <a:latin typeface="Arial" panose="020B0604020202020204" pitchFamily="34" charset="0"/>
              <a:cs typeface="Arial" panose="020B0604020202020204" pitchFamily="34" charset="0"/>
            </a:endParaRPr>
          </a:p>
          <a:p>
            <a:pPr algn="ctr"/>
            <a:r>
              <a:rPr lang="en-GB" sz="2400" dirty="0" smtClean="0">
                <a:latin typeface="Arial" panose="020B0604020202020204" pitchFamily="34" charset="0"/>
                <a:cs typeface="Arial" panose="020B0604020202020204" pitchFamily="34" charset="0"/>
              </a:rPr>
              <a:t>to explore </a:t>
            </a:r>
            <a:r>
              <a:rPr lang="en-GB" sz="2400" dirty="0" smtClean="0">
                <a:latin typeface="Arial" panose="020B0604020202020204" pitchFamily="34" charset="0"/>
                <a:cs typeface="Arial" panose="020B0604020202020204" pitchFamily="34" charset="0"/>
                <a:hlinkClick r:id="rId7"/>
              </a:rPr>
              <a:t>Easiform housing </a:t>
            </a:r>
            <a:r>
              <a:rPr lang="en-GB" sz="2400" dirty="0" smtClean="0">
                <a:latin typeface="Arial" panose="020B0604020202020204" pitchFamily="34" charset="0"/>
                <a:cs typeface="Arial" panose="020B0604020202020204" pitchFamily="34" charset="0"/>
              </a:rPr>
              <a:t>in your community</a:t>
            </a:r>
            <a:endParaRPr lang="en-GB"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2703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790" y="0"/>
            <a:ext cx="8278666" cy="6381328"/>
          </a:xfrm>
          <a:prstGeom prst="rect">
            <a:avLst/>
          </a:prstGeom>
        </p:spPr>
      </p:pic>
      <p:sp>
        <p:nvSpPr>
          <p:cNvPr id="4" name="Rectangle 3"/>
          <p:cNvSpPr/>
          <p:nvPr/>
        </p:nvSpPr>
        <p:spPr>
          <a:xfrm>
            <a:off x="6263" y="6333725"/>
            <a:ext cx="9131474" cy="461665"/>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What do you know &amp; what can you </a:t>
            </a:r>
            <a:r>
              <a:rPr lang="en-GB" sz="2400" dirty="0" smtClean="0">
                <a:latin typeface="Arial" panose="020B0604020202020204" pitchFamily="34" charset="0"/>
                <a:cs typeface="Arial" panose="020B0604020202020204" pitchFamily="34" charset="0"/>
              </a:rPr>
              <a:t>gather </a:t>
            </a:r>
            <a:r>
              <a:rPr lang="en-GB" sz="2400" dirty="0">
                <a:latin typeface="Arial" panose="020B0604020202020204" pitchFamily="34" charset="0"/>
                <a:cs typeface="Arial" panose="020B0604020202020204" pitchFamily="34" charset="0"/>
              </a:rPr>
              <a:t>from this photo?</a:t>
            </a:r>
          </a:p>
        </p:txBody>
      </p:sp>
    </p:spTree>
    <p:custDataLst>
      <p:tags r:id="rId1"/>
    </p:custDataLst>
    <p:extLst>
      <p:ext uri="{BB962C8B-B14F-4D97-AF65-F5344CB8AC3E}">
        <p14:creationId xmlns:p14="http://schemas.microsoft.com/office/powerpoint/2010/main" val="4225346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63" y="6333725"/>
            <a:ext cx="9131474" cy="461665"/>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What do you know &amp; what can you </a:t>
            </a:r>
            <a:r>
              <a:rPr lang="en-GB" sz="2400" dirty="0" smtClean="0">
                <a:latin typeface="Arial" panose="020B0604020202020204" pitchFamily="34" charset="0"/>
                <a:cs typeface="Arial" panose="020B0604020202020204" pitchFamily="34" charset="0"/>
              </a:rPr>
              <a:t>gather </a:t>
            </a:r>
            <a:r>
              <a:rPr lang="en-GB" sz="2400" dirty="0">
                <a:latin typeface="Arial" panose="020B0604020202020204" pitchFamily="34" charset="0"/>
                <a:cs typeface="Arial" panose="020B0604020202020204" pitchFamily="34" charset="0"/>
              </a:rPr>
              <a:t>from this photo?</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218" t="13119" r="29355" b="5592"/>
          <a:stretch/>
        </p:blipFill>
        <p:spPr bwMode="auto">
          <a:xfrm>
            <a:off x="527448" y="12595"/>
            <a:ext cx="8077000" cy="632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02566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097" t="12043" r="28750" b="4946"/>
          <a:stretch/>
        </p:blipFill>
        <p:spPr bwMode="auto">
          <a:xfrm>
            <a:off x="675860" y="0"/>
            <a:ext cx="7784572" cy="6144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63" y="6237312"/>
            <a:ext cx="9131474" cy="461665"/>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What do you know &amp; what can you </a:t>
            </a:r>
            <a:r>
              <a:rPr lang="en-GB" sz="2400" dirty="0" smtClean="0">
                <a:latin typeface="Arial" panose="020B0604020202020204" pitchFamily="34" charset="0"/>
                <a:cs typeface="Arial" panose="020B0604020202020204" pitchFamily="34" charset="0"/>
              </a:rPr>
              <a:t>gather </a:t>
            </a:r>
            <a:r>
              <a:rPr lang="en-GB" sz="2400" dirty="0">
                <a:latin typeface="Arial" panose="020B0604020202020204" pitchFamily="34" charset="0"/>
                <a:cs typeface="Arial" panose="020B0604020202020204" pitchFamily="34" charset="0"/>
              </a:rPr>
              <a:t>from this photo?</a:t>
            </a:r>
          </a:p>
        </p:txBody>
      </p:sp>
    </p:spTree>
    <p:custDataLst>
      <p:tags r:id="rId1"/>
    </p:custDataLst>
    <p:extLst>
      <p:ext uri="{BB962C8B-B14F-4D97-AF65-F5344CB8AC3E}">
        <p14:creationId xmlns:p14="http://schemas.microsoft.com/office/powerpoint/2010/main" val="2262144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0648"/>
            <a:ext cx="9144000" cy="5666486"/>
          </a:xfrm>
          <a:prstGeom prst="rect">
            <a:avLst/>
          </a:prstGeom>
        </p:spPr>
      </p:pic>
      <p:sp>
        <p:nvSpPr>
          <p:cNvPr id="5" name="Rectangle 4"/>
          <p:cNvSpPr/>
          <p:nvPr/>
        </p:nvSpPr>
        <p:spPr>
          <a:xfrm>
            <a:off x="6263" y="6093296"/>
            <a:ext cx="9131474" cy="461665"/>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What do you know &amp; what can you </a:t>
            </a:r>
            <a:r>
              <a:rPr lang="en-GB" sz="2400" dirty="0" smtClean="0">
                <a:latin typeface="Arial" panose="020B0604020202020204" pitchFamily="34" charset="0"/>
                <a:cs typeface="Arial" panose="020B0604020202020204" pitchFamily="34" charset="0"/>
              </a:rPr>
              <a:t>gather </a:t>
            </a:r>
            <a:r>
              <a:rPr lang="en-GB" sz="2400" dirty="0">
                <a:latin typeface="Arial" panose="020B0604020202020204" pitchFamily="34" charset="0"/>
                <a:cs typeface="Arial" panose="020B0604020202020204" pitchFamily="34" charset="0"/>
              </a:rPr>
              <a:t>from this photo?</a:t>
            </a:r>
          </a:p>
        </p:txBody>
      </p:sp>
    </p:spTree>
    <p:custDataLst>
      <p:tags r:id="rId1"/>
    </p:custDataLst>
    <p:extLst>
      <p:ext uri="{BB962C8B-B14F-4D97-AF65-F5344CB8AC3E}">
        <p14:creationId xmlns:p14="http://schemas.microsoft.com/office/powerpoint/2010/main" val="2734070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6350" y="1560357"/>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pic>
        <p:nvPicPr>
          <p:cNvPr id="5122" name="Picture 2" descr="\\swnfs01\Users\AMackenzie-White\Documents\Easiform Images\jlp01_08_00748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9323"/>
            <a:ext cx="6709524" cy="67940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4544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63" y="6333725"/>
            <a:ext cx="9131474" cy="461665"/>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What do you know &amp; what can you </a:t>
            </a:r>
            <a:r>
              <a:rPr lang="en-GB" sz="2400" dirty="0" smtClean="0">
                <a:latin typeface="Arial" panose="020B0604020202020204" pitchFamily="34" charset="0"/>
                <a:cs typeface="Arial" panose="020B0604020202020204" pitchFamily="34" charset="0"/>
              </a:rPr>
              <a:t>gather </a:t>
            </a:r>
            <a:r>
              <a:rPr lang="en-GB" sz="2400" dirty="0">
                <a:latin typeface="Arial" panose="020B0604020202020204" pitchFamily="34" charset="0"/>
                <a:cs typeface="Arial" panose="020B0604020202020204" pitchFamily="34" charset="0"/>
              </a:rPr>
              <a:t>from this photo?</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193" t="11828" r="26089" b="5592"/>
          <a:stretch/>
        </p:blipFill>
        <p:spPr bwMode="auto">
          <a:xfrm>
            <a:off x="179512" y="28221"/>
            <a:ext cx="8785012" cy="630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92846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945" t="10696" r="34808" b="4616"/>
          <a:stretch/>
        </p:blipFill>
        <p:spPr bwMode="auto">
          <a:xfrm>
            <a:off x="0" y="0"/>
            <a:ext cx="6516216" cy="686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26350" y="1560357"/>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55718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6350" y="1560357"/>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pic>
        <p:nvPicPr>
          <p:cNvPr id="3074" name="Picture 2" descr="\\swnfs01\Users\AMackenzie-White\Documents\Easiform Images\jlp01_08_045876.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0"/>
            <a:ext cx="6798645"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88595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8516" t="11941" r="35082" b="5568"/>
          <a:stretch/>
        </p:blipFill>
        <p:spPr bwMode="auto">
          <a:xfrm>
            <a:off x="-1" y="19300"/>
            <a:ext cx="6838699" cy="683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26350" y="1560357"/>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95885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6350" y="1560357"/>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pic>
        <p:nvPicPr>
          <p:cNvPr id="4098" name="Picture 2" descr="\\swnfs01\Users\AMackenzie-White\Documents\Easiform Images\jlp01_08_049096.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825"/>
            <a:ext cx="6824012" cy="6856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6107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11560" y="1268760"/>
            <a:ext cx="8352928" cy="5570756"/>
          </a:xfrm>
          <a:prstGeom prst="rect">
            <a:avLst/>
          </a:prstGeom>
        </p:spPr>
        <p:txBody>
          <a:bodyPr wrap="square">
            <a:spAutoFit/>
          </a:bodyPr>
          <a:lstStyle/>
          <a:p>
            <a:r>
              <a:rPr lang="en-GB" sz="3200" dirty="0">
                <a:solidFill>
                  <a:srgbClr val="C00000"/>
                </a:solidFill>
                <a:latin typeface="Arial" panose="020B0604020202020204" pitchFamily="34" charset="0"/>
                <a:cs typeface="Arial" panose="020B0604020202020204" pitchFamily="34" charset="0"/>
              </a:rPr>
              <a:t>What makes </a:t>
            </a:r>
            <a:r>
              <a:rPr lang="en-GB" sz="3200" dirty="0" smtClean="0">
                <a:solidFill>
                  <a:srgbClr val="C00000"/>
                </a:solidFill>
                <a:latin typeface="Arial" panose="020B0604020202020204" pitchFamily="34" charset="0"/>
                <a:cs typeface="Arial" panose="020B0604020202020204" pitchFamily="34" charset="0"/>
              </a:rPr>
              <a:t>a </a:t>
            </a:r>
            <a:r>
              <a:rPr lang="en-GB" sz="3200" dirty="0">
                <a:solidFill>
                  <a:srgbClr val="C00000"/>
                </a:solidFill>
                <a:latin typeface="Arial" panose="020B0604020202020204" pitchFamily="34" charset="0"/>
                <a:cs typeface="Arial" panose="020B0604020202020204" pitchFamily="34" charset="0"/>
              </a:rPr>
              <a:t>housing estate special? </a:t>
            </a: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Key </a:t>
            </a:r>
            <a:r>
              <a:rPr lang="en-GB" sz="2000" b="1" dirty="0">
                <a:latin typeface="Arial" panose="020B0604020202020204" pitchFamily="34" charset="0"/>
                <a:cs typeface="Arial" panose="020B0604020202020204" pitchFamily="34" charset="0"/>
              </a:rPr>
              <a:t>Stage </a:t>
            </a:r>
            <a:r>
              <a:rPr lang="en-GB" sz="2000" b="1" dirty="0" smtClean="0">
                <a:latin typeface="Arial" panose="020B0604020202020204" pitchFamily="34" charset="0"/>
                <a:cs typeface="Arial" panose="020B0604020202020204" pitchFamily="34" charset="0"/>
              </a:rPr>
              <a:t>2: Local History Study</a:t>
            </a:r>
            <a:endParaRPr lang="en-GB" sz="2000" dirty="0">
              <a:latin typeface="Arial" panose="020B0604020202020204" pitchFamily="34" charset="0"/>
              <a:cs typeface="Arial" panose="020B0604020202020204" pitchFamily="34" charset="0"/>
            </a:endParaRP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Learning </a:t>
            </a:r>
            <a:r>
              <a:rPr lang="en-GB" sz="2000" b="1" dirty="0">
                <a:latin typeface="Arial" panose="020B0604020202020204" pitchFamily="34" charset="0"/>
                <a:cs typeface="Arial" panose="020B0604020202020204" pitchFamily="34" charset="0"/>
              </a:rPr>
              <a:t>Aims and </a:t>
            </a:r>
            <a:r>
              <a:rPr lang="en-GB" sz="2000" b="1" dirty="0" smtClean="0">
                <a:latin typeface="Arial" panose="020B0604020202020204" pitchFamily="34" charset="0"/>
                <a:cs typeface="Arial" panose="020B0604020202020204" pitchFamily="34" charset="0"/>
              </a:rPr>
              <a:t>Outcomes</a:t>
            </a:r>
          </a:p>
          <a:p>
            <a:endParaRPr lang="en-GB" sz="1000" b="1" dirty="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Pupils will:</a:t>
            </a:r>
            <a:endParaRPr lang="en-GB" sz="2000" b="1" dirty="0">
              <a:latin typeface="Arial" panose="020B0604020202020204" pitchFamily="34" charset="0"/>
              <a:cs typeface="Arial" panose="020B0604020202020204" pitchFamily="34" charset="0"/>
            </a:endParaRPr>
          </a:p>
          <a:p>
            <a:endParaRPr lang="en-GB" sz="1000" dirty="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Develop a sense of pride in where they live</a:t>
            </a: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Understand </a:t>
            </a:r>
            <a:r>
              <a:rPr lang="en-GB" sz="2000" dirty="0">
                <a:solidFill>
                  <a:srgbClr val="000000"/>
                </a:solidFill>
                <a:latin typeface="Arial" panose="020B0604020202020204" pitchFamily="34" charset="0"/>
                <a:cs typeface="Arial" panose="020B0604020202020204" pitchFamily="34" charset="0"/>
              </a:rPr>
              <a:t>their local heritage and how it relates to a national story  </a:t>
            </a: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Understand </a:t>
            </a:r>
            <a:r>
              <a:rPr lang="en-GB" sz="2000" dirty="0">
                <a:solidFill>
                  <a:srgbClr val="000000"/>
                </a:solidFill>
                <a:latin typeface="Arial" panose="020B0604020202020204" pitchFamily="34" charset="0"/>
                <a:cs typeface="Arial" panose="020B0604020202020204" pitchFamily="34" charset="0"/>
              </a:rPr>
              <a:t>what a photographic archive is &amp; how it could be used</a:t>
            </a: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Use </a:t>
            </a:r>
            <a:r>
              <a:rPr lang="en-GB" sz="2000" dirty="0">
                <a:solidFill>
                  <a:srgbClr val="000000"/>
                </a:solidFill>
                <a:latin typeface="Arial" panose="020B0604020202020204" pitchFamily="34" charset="0"/>
                <a:cs typeface="Arial" panose="020B0604020202020204" pitchFamily="34" charset="0"/>
              </a:rPr>
              <a:t>primary sources </a:t>
            </a: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Select </a:t>
            </a:r>
            <a:r>
              <a:rPr lang="en-GB" sz="2000" dirty="0">
                <a:solidFill>
                  <a:srgbClr val="000000"/>
                </a:solidFill>
                <a:latin typeface="Arial" panose="020B0604020202020204" pitchFamily="34" charset="0"/>
                <a:cs typeface="Arial" panose="020B0604020202020204" pitchFamily="34" charset="0"/>
              </a:rPr>
              <a:t>and organise relevant historical information</a:t>
            </a: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Explore </a:t>
            </a:r>
            <a:r>
              <a:rPr lang="en-GB" sz="2000" dirty="0">
                <a:solidFill>
                  <a:srgbClr val="000000"/>
                </a:solidFill>
                <a:latin typeface="Arial" panose="020B0604020202020204" pitchFamily="34" charset="0"/>
                <a:cs typeface="Arial" panose="020B0604020202020204" pitchFamily="34" charset="0"/>
              </a:rPr>
              <a:t>changes in post-war Britain</a:t>
            </a: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Look </a:t>
            </a:r>
            <a:r>
              <a:rPr lang="en-GB" sz="2000" dirty="0">
                <a:solidFill>
                  <a:srgbClr val="000000"/>
                </a:solidFill>
                <a:latin typeface="Arial" panose="020B0604020202020204" pitchFamily="34" charset="0"/>
                <a:cs typeface="Arial" panose="020B0604020202020204" pitchFamily="34" charset="0"/>
              </a:rPr>
              <a:t>at their own identity within a local case study </a:t>
            </a:r>
            <a:endParaRPr lang="en-GB" sz="2000" dirty="0" smtClean="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sz="2000" dirty="0" smtClean="0">
                <a:solidFill>
                  <a:srgbClr val="000000"/>
                </a:solidFill>
                <a:latin typeface="Arial" panose="020B0604020202020204" pitchFamily="34" charset="0"/>
                <a:cs typeface="Arial" panose="020B0604020202020204" pitchFamily="34" charset="0"/>
              </a:rPr>
              <a:t>Devise </a:t>
            </a:r>
            <a:r>
              <a:rPr lang="en-GB" sz="2000" dirty="0">
                <a:solidFill>
                  <a:srgbClr val="000000"/>
                </a:solidFill>
                <a:latin typeface="Arial" panose="020B0604020202020204" pitchFamily="34" charset="0"/>
                <a:cs typeface="Arial" panose="020B0604020202020204" pitchFamily="34" charset="0"/>
              </a:rPr>
              <a:t>historically valid questions (oral history) </a:t>
            </a:r>
          </a:p>
          <a:p>
            <a:r>
              <a:rPr lang="en-US" sz="1200" dirty="0" smtClean="0">
                <a:latin typeface="Arial" panose="020B0604020202020204" pitchFamily="34" charset="0"/>
                <a:cs typeface="Arial" panose="020B0604020202020204" pitchFamily="34" charset="0"/>
              </a:rPr>
              <a:t>This PowerPoint relates to the following Teaching Activity</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5"/>
              </a:rPr>
              <a:t>https://</a:t>
            </a:r>
            <a:r>
              <a:rPr lang="en-GB" sz="1200" dirty="0" smtClean="0">
                <a:latin typeface="Arial" panose="020B0604020202020204" pitchFamily="34" charset="0"/>
                <a:cs typeface="Arial" panose="020B0604020202020204" pitchFamily="34" charset="0"/>
                <a:hlinkClick r:id="rId5"/>
              </a:rPr>
              <a:t>historicengland.org.uk/services-skills/education/teaching-activities/what-makes-a-housing-estate-special</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61327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296" y="6146140"/>
            <a:ext cx="9131474" cy="461665"/>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What do you know &amp; what can you </a:t>
            </a:r>
            <a:r>
              <a:rPr lang="en-GB" sz="2400" dirty="0" smtClean="0">
                <a:latin typeface="Arial" panose="020B0604020202020204" pitchFamily="34" charset="0"/>
                <a:cs typeface="Arial" panose="020B0604020202020204" pitchFamily="34" charset="0"/>
              </a:rPr>
              <a:t>gather </a:t>
            </a:r>
            <a:r>
              <a:rPr lang="en-GB" sz="2400" dirty="0">
                <a:latin typeface="Arial" panose="020B0604020202020204" pitchFamily="34" charset="0"/>
                <a:cs typeface="Arial" panose="020B0604020202020204" pitchFamily="34" charset="0"/>
              </a:rPr>
              <a:t>from this photo?</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63" t="12688" r="25000" b="7645"/>
          <a:stretch/>
        </p:blipFill>
        <p:spPr bwMode="auto">
          <a:xfrm>
            <a:off x="0" y="0"/>
            <a:ext cx="9128791"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14469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3661" y="2022250"/>
            <a:ext cx="5112568" cy="4293483"/>
          </a:xfrm>
          <a:prstGeom prst="rect">
            <a:avLst/>
          </a:prstGeom>
          <a:noFill/>
        </p:spPr>
        <p:txBody>
          <a:bodyPr wrap="square" rtlCol="0">
            <a:spAutoFit/>
          </a:bodyPr>
          <a:lstStyle/>
          <a:p>
            <a:r>
              <a:rPr lang="en-GB" sz="2100" dirty="0" smtClean="0">
                <a:latin typeface="Arial" panose="020B0604020202020204" pitchFamily="34" charset="0"/>
                <a:cs typeface="Arial" panose="020B0604020202020204" pitchFamily="34" charset="0"/>
              </a:rPr>
              <a:t>Jack, the Archive Image Selector for the John Laing project, had to pick the ‘best’ 10,000 photos from a collection of </a:t>
            </a:r>
            <a:r>
              <a:rPr lang="en-GB" sz="2100" dirty="0" smtClean="0">
                <a:latin typeface="Arial" panose="020B0604020202020204" pitchFamily="34" charset="0"/>
                <a:cs typeface="Arial" panose="020B0604020202020204" pitchFamily="34" charset="0"/>
              </a:rPr>
              <a:t>230,000 </a:t>
            </a:r>
            <a:r>
              <a:rPr lang="en-GB" sz="2100" dirty="0" smtClean="0">
                <a:latin typeface="Arial" panose="020B0604020202020204" pitchFamily="34" charset="0"/>
                <a:cs typeface="Arial" panose="020B0604020202020204" pitchFamily="34" charset="0"/>
              </a:rPr>
              <a:t>photos!</a:t>
            </a:r>
          </a:p>
          <a:p>
            <a:endParaRPr lang="en-GB" sz="2100" dirty="0">
              <a:latin typeface="Arial" panose="020B0604020202020204" pitchFamily="34" charset="0"/>
              <a:cs typeface="Arial" panose="020B0604020202020204" pitchFamily="34" charset="0"/>
            </a:endParaRPr>
          </a:p>
          <a:p>
            <a:r>
              <a:rPr lang="en-GB" sz="2100" dirty="0" smtClean="0">
                <a:latin typeface="Arial" panose="020B0604020202020204" pitchFamily="34" charset="0"/>
                <a:cs typeface="Arial" panose="020B0604020202020204" pitchFamily="34" charset="0"/>
              </a:rPr>
              <a:t>These are two things he had to look for:</a:t>
            </a:r>
          </a:p>
          <a:p>
            <a:endParaRPr lang="en-GB" sz="21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100" dirty="0" smtClean="0">
                <a:latin typeface="Arial" panose="020B0604020202020204" pitchFamily="34" charset="0"/>
                <a:cs typeface="Arial" panose="020B0604020202020204" pitchFamily="34" charset="0"/>
              </a:rPr>
              <a:t>Images </a:t>
            </a:r>
            <a:r>
              <a:rPr lang="en-GB" sz="2100" dirty="0">
                <a:latin typeface="Arial" panose="020B0604020202020204" pitchFamily="34" charset="0"/>
                <a:cs typeface="Arial" panose="020B0604020202020204" pitchFamily="34" charset="0"/>
              </a:rPr>
              <a:t>showing the </a:t>
            </a:r>
            <a:r>
              <a:rPr lang="en-GB" sz="2100" b="1" i="1" dirty="0" smtClean="0">
                <a:latin typeface="Arial" panose="020B0604020202020204" pitchFamily="34" charset="0"/>
                <a:cs typeface="Arial" panose="020B0604020202020204" pitchFamily="34" charset="0"/>
              </a:rPr>
              <a:t>places</a:t>
            </a:r>
            <a:r>
              <a:rPr lang="en-GB" sz="2100" i="1" dirty="0" smtClean="0">
                <a:latin typeface="Arial" panose="020B0604020202020204" pitchFamily="34" charset="0"/>
                <a:cs typeface="Arial" panose="020B0604020202020204" pitchFamily="34" charset="0"/>
              </a:rPr>
              <a:t> </a:t>
            </a:r>
            <a:r>
              <a:rPr lang="en-GB" sz="2100" dirty="0">
                <a:latin typeface="Arial" panose="020B0604020202020204" pitchFamily="34" charset="0"/>
                <a:cs typeface="Arial" panose="020B0604020202020204" pitchFamily="34" charset="0"/>
              </a:rPr>
              <a:t>before, during, and </a:t>
            </a:r>
            <a:r>
              <a:rPr lang="en-GB" sz="2100" dirty="0" smtClean="0">
                <a:latin typeface="Arial" panose="020B0604020202020204" pitchFamily="34" charset="0"/>
                <a:cs typeface="Arial" panose="020B0604020202020204" pitchFamily="34" charset="0"/>
              </a:rPr>
              <a:t>after they were built.</a:t>
            </a:r>
            <a:endParaRPr lang="en-GB" sz="2100" dirty="0">
              <a:latin typeface="Arial" panose="020B0604020202020204" pitchFamily="34" charset="0"/>
              <a:cs typeface="Arial" panose="020B0604020202020204" pitchFamily="34" charset="0"/>
            </a:endParaRPr>
          </a:p>
          <a:p>
            <a:endParaRPr lang="en-GB" sz="21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100" dirty="0" smtClean="0">
                <a:latin typeface="Arial" panose="020B0604020202020204" pitchFamily="34" charset="0"/>
                <a:cs typeface="Arial" panose="020B0604020202020204" pitchFamily="34" charset="0"/>
              </a:rPr>
              <a:t>Images </a:t>
            </a:r>
            <a:r>
              <a:rPr lang="en-GB" sz="2100" dirty="0">
                <a:latin typeface="Arial" panose="020B0604020202020204" pitchFamily="34" charset="0"/>
                <a:cs typeface="Arial" panose="020B0604020202020204" pitchFamily="34" charset="0"/>
              </a:rPr>
              <a:t>showing </a:t>
            </a:r>
            <a:r>
              <a:rPr lang="en-GB" sz="2100" b="1" i="1" dirty="0" smtClean="0">
                <a:latin typeface="Arial" panose="020B0604020202020204" pitchFamily="34" charset="0"/>
                <a:cs typeface="Arial" panose="020B0604020202020204" pitchFamily="34" charset="0"/>
              </a:rPr>
              <a:t>people </a:t>
            </a:r>
            <a:r>
              <a:rPr lang="en-GB" sz="2100" dirty="0">
                <a:latin typeface="Arial" panose="020B0604020202020204" pitchFamily="34" charset="0"/>
                <a:cs typeface="Arial" panose="020B0604020202020204" pitchFamily="34" charset="0"/>
              </a:rPr>
              <a:t>at work at all levels, </a:t>
            </a:r>
            <a:r>
              <a:rPr lang="en-GB" sz="2100" dirty="0" err="1" smtClean="0">
                <a:latin typeface="Arial" panose="020B0604020202020204" pitchFamily="34" charset="0"/>
                <a:cs typeface="Arial" panose="020B0604020202020204" pitchFamily="34" charset="0"/>
              </a:rPr>
              <a:t>e.g</a:t>
            </a:r>
            <a:r>
              <a:rPr lang="en-GB" sz="2100" dirty="0" smtClean="0">
                <a:latin typeface="Arial" panose="020B0604020202020204" pitchFamily="34" charset="0"/>
                <a:cs typeface="Arial" panose="020B0604020202020204" pitchFamily="34" charset="0"/>
              </a:rPr>
              <a:t> </a:t>
            </a:r>
            <a:r>
              <a:rPr lang="en-GB" sz="2100" dirty="0">
                <a:latin typeface="Arial" panose="020B0604020202020204" pitchFamily="34" charset="0"/>
                <a:cs typeface="Arial" panose="020B0604020202020204" pitchFamily="34" charset="0"/>
              </a:rPr>
              <a:t>labourers, site managers, architects </a:t>
            </a:r>
            <a:r>
              <a:rPr lang="en-GB" sz="2100" dirty="0" smtClean="0">
                <a:latin typeface="Arial" panose="020B0604020202020204" pitchFamily="34" charset="0"/>
                <a:cs typeface="Arial" panose="020B0604020202020204" pitchFamily="34" charset="0"/>
              </a:rPr>
              <a:t>etc.</a:t>
            </a:r>
            <a:endParaRPr lang="en-GB" sz="2100" dirty="0">
              <a:latin typeface="Arial" panose="020B0604020202020204" pitchFamily="34" charset="0"/>
              <a:cs typeface="Arial" panose="020B0604020202020204" pitchFamily="34" charset="0"/>
            </a:endParaRPr>
          </a:p>
        </p:txBody>
      </p:sp>
      <p:sp>
        <p:nvSpPr>
          <p:cNvPr id="3" name="Rectangle 2"/>
          <p:cNvSpPr/>
          <p:nvPr/>
        </p:nvSpPr>
        <p:spPr>
          <a:xfrm>
            <a:off x="817242" y="1187726"/>
            <a:ext cx="8326757" cy="584775"/>
          </a:xfrm>
          <a:prstGeom prst="rect">
            <a:avLst/>
          </a:prstGeom>
        </p:spPr>
        <p:txBody>
          <a:bodyPr wrap="square">
            <a:spAutoFit/>
          </a:bodyPr>
          <a:lstStyle/>
          <a:p>
            <a:r>
              <a:rPr lang="en-GB" sz="3200" dirty="0">
                <a:latin typeface="Arial" panose="020B0604020202020204" pitchFamily="34" charset="0"/>
                <a:cs typeface="Arial" panose="020B0604020202020204" pitchFamily="34" charset="0"/>
              </a:rPr>
              <a:t>Could you be an Archive Image Selector?</a:t>
            </a:r>
          </a:p>
        </p:txBody>
      </p:sp>
      <p:sp>
        <p:nvSpPr>
          <p:cNvPr id="6" name="AutoShape 2" descr="https://owa.historicengland.org.uk/owa/service.svc/s/GetPersonaPhoto?email=jack.mitchell%40historicengland.org.uk&amp;UA=0&amp;size=HR96x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owa.historicengland.org.uk/owa/service.svc/s/GetPersonaPhoto?email=jack.mitchell%40historicengland.org.uk&amp;UA=0&amp;size=HR96x9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27" t="35662" r="42304" b="25301"/>
          <a:stretch/>
        </p:blipFill>
        <p:spPr bwMode="auto">
          <a:xfrm>
            <a:off x="196467" y="2022250"/>
            <a:ext cx="3727194" cy="213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76" t="6266" r="8553" b="12128"/>
          <a:stretch/>
        </p:blipFill>
        <p:spPr bwMode="auto">
          <a:xfrm>
            <a:off x="196467" y="4365104"/>
            <a:ext cx="3727194" cy="206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69677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3928" y="2204864"/>
            <a:ext cx="5112568" cy="3293209"/>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Which of your  photographs tell the best story?</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What evidence do they give us as historians?</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Can you create a set of criteria and then select the best images?</a:t>
            </a:r>
          </a:p>
          <a:p>
            <a:endParaRPr lang="en-GB" sz="2000" dirty="0" smtClean="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Pick just 5 images. </a:t>
            </a:r>
            <a:endParaRPr lang="en-GB" sz="2800" b="1" dirty="0">
              <a:latin typeface="Arial" panose="020B0604020202020204" pitchFamily="34" charset="0"/>
              <a:cs typeface="Arial" panose="020B0604020202020204" pitchFamily="34" charset="0"/>
            </a:endParaRPr>
          </a:p>
        </p:txBody>
      </p:sp>
      <p:sp>
        <p:nvSpPr>
          <p:cNvPr id="3" name="Rectangle 2"/>
          <p:cNvSpPr/>
          <p:nvPr/>
        </p:nvSpPr>
        <p:spPr>
          <a:xfrm>
            <a:off x="971599" y="1268760"/>
            <a:ext cx="8326757" cy="584775"/>
          </a:xfrm>
          <a:prstGeom prst="rect">
            <a:avLst/>
          </a:prstGeom>
        </p:spPr>
        <p:txBody>
          <a:bodyPr wrap="square">
            <a:spAutoFit/>
          </a:bodyPr>
          <a:lstStyle/>
          <a:p>
            <a:r>
              <a:rPr lang="en-GB" sz="3200" dirty="0" smtClean="0">
                <a:latin typeface="Arial" panose="020B0604020202020204" pitchFamily="34" charset="0"/>
                <a:cs typeface="Arial" panose="020B0604020202020204" pitchFamily="34" charset="0"/>
              </a:rPr>
              <a:t>Your turn to be an Archive Image Selector</a:t>
            </a:r>
            <a:endParaRPr lang="en-GB" sz="3200" dirty="0">
              <a:latin typeface="Arial" panose="020B0604020202020204" pitchFamily="34" charset="0"/>
              <a:cs typeface="Arial" panose="020B0604020202020204" pitchFamily="34" charset="0"/>
            </a:endParaRPr>
          </a:p>
        </p:txBody>
      </p:sp>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706" y="2077586"/>
            <a:ext cx="3357949" cy="4485544"/>
          </a:xfrm>
          <a:prstGeom prst="rect">
            <a:avLst/>
          </a:prstGeom>
        </p:spPr>
      </p:pic>
    </p:spTree>
    <p:custDataLst>
      <p:tags r:id="rId1"/>
    </p:custDataLst>
    <p:extLst>
      <p:ext uri="{BB962C8B-B14F-4D97-AF65-F5344CB8AC3E}">
        <p14:creationId xmlns:p14="http://schemas.microsoft.com/office/powerpoint/2010/main" val="292703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4"/>
          <a:srcRect l="16073" t="10084" r="19491" b="22205"/>
          <a:stretch/>
        </p:blipFill>
        <p:spPr bwMode="auto">
          <a:xfrm>
            <a:off x="733530" y="1426698"/>
            <a:ext cx="5446044" cy="3672000"/>
          </a:xfrm>
          <a:prstGeom prst="rect">
            <a:avLst/>
          </a:prstGeom>
          <a:ln>
            <a:noFill/>
          </a:ln>
          <a:extLst>
            <a:ext uri="{53640926-AAD7-44D8-BBD7-CCE9431645EC}">
              <a14:shadowObscured xmlns:a14="http://schemas.microsoft.com/office/drawing/2010/main"/>
            </a:ext>
          </a:extLst>
        </p:spPr>
      </p:pic>
      <p:pic>
        <p:nvPicPr>
          <p:cNvPr id="3" name="Picture 2" descr="Historic Englan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2813"/>
            <a:ext cx="4139952" cy="1312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7923" y="1426699"/>
            <a:ext cx="3640016" cy="3672000"/>
          </a:xfrm>
          <a:prstGeom prst="rect">
            <a:avLst/>
          </a:prstGeom>
          <a:noFill/>
          <a:ln>
            <a:noFill/>
          </a:ln>
        </p:spPr>
      </p:pic>
      <p:pic>
        <p:nvPicPr>
          <p:cNvPr id="2050" name="Picture 2" descr="Laing Construction | hobbyDB"/>
          <p:cNvPicPr>
            <a:picLocks noChangeAspect="1" noChangeArrowheads="1"/>
          </p:cNvPicPr>
          <p:nvPr/>
        </p:nvPicPr>
        <p:blipFill rotWithShape="1">
          <a:blip r:embed="rId7">
            <a:extLst>
              <a:ext uri="{28A0092B-C50C-407E-A947-70E740481C1C}">
                <a14:useLocalDpi xmlns:a14="http://schemas.microsoft.com/office/drawing/2010/main" val="0"/>
              </a:ext>
            </a:extLst>
          </a:blip>
          <a:srcRect r="2473" b="24540"/>
          <a:stretch/>
        </p:blipFill>
        <p:spPr bwMode="auto">
          <a:xfrm>
            <a:off x="4470983" y="5193029"/>
            <a:ext cx="3053345" cy="12468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33530" y="5330202"/>
            <a:ext cx="3596275" cy="1077218"/>
          </a:xfrm>
          <a:prstGeom prst="rect">
            <a:avLst/>
          </a:prstGeom>
        </p:spPr>
        <p:txBody>
          <a:bodyPr wrap="square">
            <a:spAutoFit/>
          </a:bodyPr>
          <a:lstStyle/>
          <a:p>
            <a:pPr algn="r"/>
            <a:r>
              <a:rPr lang="en-GB" sz="3200" dirty="0" smtClean="0">
                <a:latin typeface="Arial" panose="020B0604020202020204" pitchFamily="34" charset="0"/>
                <a:cs typeface="Arial" panose="020B0604020202020204" pitchFamily="34" charset="0"/>
              </a:rPr>
              <a:t>Easiform housing</a:t>
            </a:r>
          </a:p>
          <a:p>
            <a:pPr algn="r"/>
            <a:r>
              <a:rPr lang="en-GB" sz="3200" dirty="0">
                <a:latin typeface="Arial" panose="020B0604020202020204" pitchFamily="34" charset="0"/>
                <a:cs typeface="Arial" panose="020B0604020202020204" pitchFamily="34" charset="0"/>
              </a:rPr>
              <a:t>C</a:t>
            </a:r>
            <a:r>
              <a:rPr lang="en-GB" sz="3200" dirty="0" smtClean="0">
                <a:latin typeface="Arial" panose="020B0604020202020204" pitchFamily="34" charset="0"/>
                <a:cs typeface="Arial" panose="020B0604020202020204" pitchFamily="34" charset="0"/>
              </a:rPr>
              <a:t>reated &amp; built by</a:t>
            </a:r>
            <a:endParaRPr lang="en-GB"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72535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26530" y="1076359"/>
            <a:ext cx="5508079" cy="584775"/>
          </a:xfrm>
          <a:prstGeom prst="rect">
            <a:avLst/>
          </a:prstGeom>
        </p:spPr>
        <p:txBody>
          <a:bodyPr wrap="square">
            <a:spAutoFit/>
          </a:bodyPr>
          <a:lstStyle/>
          <a:p>
            <a:r>
              <a:rPr lang="en-GB" sz="3200" dirty="0" smtClean="0">
                <a:latin typeface="Arial" panose="020B0604020202020204" pitchFamily="34" charset="0"/>
                <a:cs typeface="Arial" panose="020B0604020202020204" pitchFamily="34" charset="0"/>
              </a:rPr>
              <a:t>Watch John Laing at work </a:t>
            </a:r>
            <a:endParaRPr lang="en-GB" sz="3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450" y="187636"/>
            <a:ext cx="2160240" cy="764551"/>
          </a:xfrm>
          <a:prstGeom prst="rect">
            <a:avLst/>
          </a:prstGeom>
        </p:spPr>
      </p:pic>
      <p:sp>
        <p:nvSpPr>
          <p:cNvPr id="2" name="Rectangle 1"/>
          <p:cNvSpPr/>
          <p:nvPr/>
        </p:nvSpPr>
        <p:spPr>
          <a:xfrm>
            <a:off x="739427" y="5733256"/>
            <a:ext cx="7882286" cy="584775"/>
          </a:xfrm>
          <a:prstGeom prst="rect">
            <a:avLst/>
          </a:prstGeom>
        </p:spPr>
        <p:txBody>
          <a:bodyPr wrap="none">
            <a:spAutoFit/>
          </a:bodyPr>
          <a:lstStyle/>
          <a:p>
            <a:r>
              <a:rPr lang="en-GB" sz="3200" dirty="0">
                <a:latin typeface="Arial" panose="020B0604020202020204" pitchFamily="34" charset="0"/>
                <a:cs typeface="Arial" panose="020B0604020202020204" pitchFamily="34" charset="0"/>
              </a:rPr>
              <a:t>What did you notice? What did you learn? </a:t>
            </a:r>
          </a:p>
        </p:txBody>
      </p:sp>
      <p:pic>
        <p:nvPicPr>
          <p:cNvPr id="1026" name="Picture 2">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78" t="28254" r="34464" b="9207"/>
          <a:stretch/>
        </p:blipFill>
        <p:spPr bwMode="auto">
          <a:xfrm>
            <a:off x="1187624" y="1700808"/>
            <a:ext cx="6781984" cy="37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52579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6667" y="1168903"/>
            <a:ext cx="8326757" cy="5262979"/>
          </a:xfrm>
          <a:prstGeom prst="rect">
            <a:avLst/>
          </a:prstGeom>
        </p:spPr>
        <p:txBody>
          <a:bodyPr wrap="square">
            <a:spAutoFit/>
          </a:bodyPr>
          <a:lstStyle/>
          <a:p>
            <a:pPr algn="ctr"/>
            <a:r>
              <a:rPr lang="en-GB" sz="2800" dirty="0">
                <a:latin typeface="Arial" panose="020B0604020202020204" pitchFamily="34" charset="0"/>
                <a:cs typeface="Arial" panose="020B0604020202020204" pitchFamily="34" charset="0"/>
              </a:rPr>
              <a:t>Are photos a good historical source?</a:t>
            </a:r>
          </a:p>
          <a:p>
            <a:pPr algn="ctr"/>
            <a:endParaRPr lang="en-GB" sz="2800" dirty="0" smtClean="0">
              <a:latin typeface="+mj-lt"/>
              <a:cs typeface="Arial" panose="020B0604020202020204" pitchFamily="34" charset="0"/>
            </a:endParaRPr>
          </a:p>
          <a:p>
            <a:pPr algn="ctr"/>
            <a:endParaRPr lang="en-GB" sz="2800" dirty="0" smtClean="0">
              <a:latin typeface="+mj-lt"/>
              <a:cs typeface="Arial" panose="020B0604020202020204" pitchFamily="34" charset="0"/>
            </a:endParaRPr>
          </a:p>
          <a:p>
            <a:pPr algn="ctr"/>
            <a:endParaRPr lang="en-GB" sz="2800" dirty="0">
              <a:latin typeface="+mj-lt"/>
              <a:cs typeface="Arial" panose="020B0604020202020204" pitchFamily="34" charset="0"/>
            </a:endParaRPr>
          </a:p>
          <a:p>
            <a:pPr algn="ctr"/>
            <a:endParaRPr lang="en-GB" sz="2800" dirty="0" smtClean="0">
              <a:latin typeface="+mj-lt"/>
              <a:cs typeface="Arial" panose="020B0604020202020204" pitchFamily="34" charset="0"/>
            </a:endParaRPr>
          </a:p>
          <a:p>
            <a:pPr algn="ctr"/>
            <a:endParaRPr lang="en-GB" sz="2800" dirty="0">
              <a:latin typeface="+mj-lt"/>
              <a:cs typeface="Arial" panose="020B0604020202020204" pitchFamily="34" charset="0"/>
            </a:endParaRPr>
          </a:p>
          <a:p>
            <a:pPr algn="ctr"/>
            <a:endParaRPr lang="en-GB" sz="2800" dirty="0" smtClean="0">
              <a:latin typeface="+mj-lt"/>
              <a:cs typeface="Arial" panose="020B0604020202020204" pitchFamily="34" charset="0"/>
            </a:endParaRPr>
          </a:p>
          <a:p>
            <a:pPr algn="ctr"/>
            <a:endParaRPr lang="en-GB" sz="2800" dirty="0">
              <a:latin typeface="+mj-lt"/>
              <a:cs typeface="Arial" panose="020B0604020202020204" pitchFamily="34" charset="0"/>
            </a:endParaRPr>
          </a:p>
          <a:p>
            <a:pPr algn="ctr"/>
            <a:endParaRPr lang="en-GB" sz="2800" dirty="0" smtClean="0">
              <a:latin typeface="+mj-lt"/>
              <a:cs typeface="Arial" panose="020B0604020202020204" pitchFamily="34" charset="0"/>
            </a:endParaRPr>
          </a:p>
          <a:p>
            <a:pPr algn="ctr"/>
            <a:r>
              <a:rPr lang="en-GB" sz="2800" dirty="0" smtClean="0">
                <a:latin typeface="Arial" panose="020B0604020202020204" pitchFamily="34" charset="0"/>
                <a:cs typeface="Arial" panose="020B0604020202020204" pitchFamily="34" charset="0"/>
              </a:rPr>
              <a:t>What have you discovered?</a:t>
            </a: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r>
              <a:rPr lang="en-GB" sz="2800" dirty="0" smtClean="0">
                <a:latin typeface="Arial" panose="020B0604020202020204" pitchFamily="34" charset="0"/>
                <a:cs typeface="Arial" panose="020B0604020202020204" pitchFamily="34" charset="0"/>
              </a:rPr>
              <a:t>Do you have historical houses in your area?  </a:t>
            </a:r>
            <a:endParaRPr lang="en-GB" sz="2800" dirty="0">
              <a:latin typeface="Arial" panose="020B0604020202020204" pitchFamily="34" charset="0"/>
              <a:cs typeface="Arial" panose="020B0604020202020204" pitchFamily="34" charset="0"/>
            </a:endParaRPr>
          </a:p>
        </p:txBody>
      </p:sp>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654"/>
          <a:stretch/>
        </p:blipFill>
        <p:spPr bwMode="auto">
          <a:xfrm>
            <a:off x="3604464" y="1988840"/>
            <a:ext cx="5144000" cy="270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165" t="23736" r="31511" b="8864"/>
          <a:stretch/>
        </p:blipFill>
        <p:spPr bwMode="auto">
          <a:xfrm>
            <a:off x="683568" y="2003190"/>
            <a:ext cx="2736304" cy="270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9579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2" y="-7574"/>
            <a:ext cx="4139952" cy="1312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image018"/>
          <p:cNvPicPr>
            <a:picLocks noChangeAspect="1" noChangeArrowheads="1"/>
          </p:cNvPicPr>
          <p:nvPr/>
        </p:nvPicPr>
        <p:blipFill rotWithShape="1">
          <a:blip r:embed="rId5">
            <a:extLst>
              <a:ext uri="{28A0092B-C50C-407E-A947-70E740481C1C}">
                <a14:useLocalDpi xmlns:a14="http://schemas.microsoft.com/office/drawing/2010/main" val="0"/>
              </a:ext>
            </a:extLst>
          </a:blip>
          <a:srcRect r="3568"/>
          <a:stretch/>
        </p:blipFill>
        <p:spPr bwMode="auto">
          <a:xfrm>
            <a:off x="3318998" y="2348880"/>
            <a:ext cx="5792577"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0528" y="1489505"/>
            <a:ext cx="9577064" cy="507831"/>
          </a:xfrm>
          <a:prstGeom prst="rect">
            <a:avLst/>
          </a:prstGeom>
          <a:noFill/>
        </p:spPr>
        <p:txBody>
          <a:bodyPr wrap="square" rtlCol="0">
            <a:spAutoFit/>
          </a:bodyPr>
          <a:lstStyle/>
          <a:p>
            <a:pPr algn="ctr"/>
            <a:r>
              <a:rPr lang="en-GB" sz="2700" dirty="0" smtClean="0">
                <a:latin typeface="Arial" panose="020B0604020202020204" pitchFamily="34" charset="0"/>
                <a:cs typeface="Arial" panose="020B0604020202020204" pitchFamily="34" charset="0"/>
              </a:rPr>
              <a:t>Imagine you could interview someone who built the houses</a:t>
            </a:r>
            <a:endParaRPr lang="en-GB" sz="2700" dirty="0">
              <a:latin typeface="Arial" panose="020B0604020202020204" pitchFamily="34" charset="0"/>
              <a:cs typeface="Arial" panose="020B0604020202020204" pitchFamily="34" charset="0"/>
            </a:endParaRPr>
          </a:p>
        </p:txBody>
      </p:sp>
      <p:sp>
        <p:nvSpPr>
          <p:cNvPr id="6" name="TextBox 5"/>
          <p:cNvSpPr txBox="1"/>
          <p:nvPr/>
        </p:nvSpPr>
        <p:spPr>
          <a:xfrm>
            <a:off x="-16820" y="5589240"/>
            <a:ext cx="9144000" cy="954107"/>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would you ask them? </a:t>
            </a:r>
          </a:p>
          <a:p>
            <a:pPr algn="ctr"/>
            <a:r>
              <a:rPr lang="en-GB" sz="2800" dirty="0" smtClean="0">
                <a:latin typeface="Arial" panose="020B0604020202020204" pitchFamily="34" charset="0"/>
                <a:cs typeface="Arial" panose="020B0604020202020204" pitchFamily="34" charset="0"/>
              </a:rPr>
              <a:t>How do we ask good questions?</a:t>
            </a:r>
            <a:endParaRPr lang="en-GB" sz="2800" dirty="0">
              <a:latin typeface="Arial" panose="020B0604020202020204" pitchFamily="34" charset="0"/>
              <a:cs typeface="Arial" panose="020B0604020202020204" pitchFamily="34" charset="0"/>
            </a:endParaRPr>
          </a:p>
        </p:txBody>
      </p:sp>
      <p:pic>
        <p:nvPicPr>
          <p:cNvPr id="7170" name="Picture 2" descr="\\swnfs01\Users\AMackenzie-White\Documents\Easiform Images\jlp01_09_802896.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36" y="2348881"/>
            <a:ext cx="3088976" cy="3113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77707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2" y="-7574"/>
            <a:ext cx="4139952" cy="1312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12" y="1196752"/>
            <a:ext cx="9144000" cy="1200329"/>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Search the </a:t>
            </a:r>
            <a:r>
              <a:rPr lang="en-GB" sz="2400" dirty="0">
                <a:latin typeface="Arial" panose="020B0604020202020204" pitchFamily="34" charset="0"/>
                <a:cs typeface="Arial" panose="020B0604020202020204" pitchFamily="34" charset="0"/>
                <a:hlinkClick r:id="rId5"/>
              </a:rPr>
              <a:t>Google </a:t>
            </a:r>
            <a:r>
              <a:rPr lang="en-GB" sz="2400" dirty="0" smtClean="0">
                <a:latin typeface="Arial" panose="020B0604020202020204" pitchFamily="34" charset="0"/>
                <a:cs typeface="Arial" panose="020B0604020202020204" pitchFamily="34" charset="0"/>
                <a:hlinkClick r:id="rId5"/>
              </a:rPr>
              <a:t>Map</a:t>
            </a:r>
            <a:r>
              <a:rPr lang="en-GB" sz="2400" dirty="0" smtClean="0">
                <a:latin typeface="Arial" panose="020B0604020202020204" pitchFamily="34" charset="0"/>
                <a:cs typeface="Arial" panose="020B0604020202020204" pitchFamily="34" charset="0"/>
              </a:rPr>
              <a:t> for </a:t>
            </a:r>
          </a:p>
          <a:p>
            <a:pPr algn="ctr"/>
            <a:r>
              <a:rPr lang="en-GB" sz="2400" dirty="0" smtClean="0">
                <a:latin typeface="Arial" panose="020B0604020202020204" pitchFamily="34" charset="0"/>
                <a:cs typeface="Arial" panose="020B0604020202020204" pitchFamily="34" charset="0"/>
              </a:rPr>
              <a:t>Easiform in the John Laing Photographic Collection</a:t>
            </a:r>
          </a:p>
          <a:p>
            <a:pPr algn="ctr"/>
            <a:endParaRPr lang="en-GB" sz="24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0" t="12222" r="25000" b="5396"/>
          <a:stretch/>
        </p:blipFill>
        <p:spPr bwMode="auto">
          <a:xfrm>
            <a:off x="1043608" y="2122208"/>
            <a:ext cx="7236296" cy="447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58240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2" y="-7574"/>
            <a:ext cx="4139952" cy="1312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46" y="1196752"/>
            <a:ext cx="9144000" cy="1200329"/>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Search </a:t>
            </a:r>
            <a:r>
              <a:rPr lang="en-GB" sz="2400" dirty="0">
                <a:latin typeface="Arial" panose="020B0604020202020204" pitchFamily="34" charset="0"/>
                <a:cs typeface="Arial" panose="020B0604020202020204" pitchFamily="34" charset="0"/>
              </a:rPr>
              <a:t>the John Laing Photographic Collection online. Go </a:t>
            </a:r>
            <a:r>
              <a:rPr lang="en-GB" sz="2400" dirty="0" smtClean="0">
                <a:latin typeface="Arial" panose="020B0604020202020204" pitchFamily="34" charset="0"/>
                <a:cs typeface="Arial" panose="020B0604020202020204" pitchFamily="34" charset="0"/>
              </a:rPr>
              <a:t>to: </a:t>
            </a:r>
            <a:r>
              <a:rPr lang="en-GB" sz="2400" dirty="0">
                <a:latin typeface="Arial" panose="020B0604020202020204" pitchFamily="34" charset="0"/>
                <a:cs typeface="Arial" panose="020B0604020202020204" pitchFamily="34" charset="0"/>
                <a:hlinkClick r:id="rId5"/>
              </a:rPr>
              <a:t>https://historicengland.org.uk/images-books/photos</a:t>
            </a:r>
            <a:r>
              <a:rPr lang="en-GB" sz="2400" dirty="0" smtClean="0">
                <a:latin typeface="Arial" panose="020B0604020202020204" pitchFamily="34" charset="0"/>
                <a:cs typeface="Arial" panose="020B0604020202020204" pitchFamily="34" charset="0"/>
                <a:hlinkClick r:id="rId5"/>
              </a:rPr>
              <a:t>/</a:t>
            </a:r>
            <a:r>
              <a:rPr lang="en-GB" sz="2400" dirty="0" smtClean="0">
                <a:latin typeface="Arial" panose="020B0604020202020204" pitchFamily="34" charset="0"/>
                <a:cs typeface="Arial" panose="020B0604020202020204" pitchFamily="34" charset="0"/>
              </a:rPr>
              <a:t> </a:t>
            </a:r>
          </a:p>
          <a:p>
            <a:pPr algn="ctr"/>
            <a:r>
              <a:rPr lang="en-GB" sz="2400" dirty="0" smtClean="0">
                <a:latin typeface="Arial" panose="020B0604020202020204" pitchFamily="34" charset="0"/>
                <a:cs typeface="Arial" panose="020B0604020202020204" pitchFamily="34" charset="0"/>
              </a:rPr>
              <a:t>Type ‘jlp01’ and tick ‘only records with online images’</a:t>
            </a:r>
            <a:endParaRPr lang="en-GB" sz="2400"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287" r="1149" b="4334"/>
          <a:stretch/>
        </p:blipFill>
        <p:spPr bwMode="auto">
          <a:xfrm>
            <a:off x="7602" y="2593074"/>
            <a:ext cx="8331180" cy="418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59565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2" y="-7574"/>
            <a:ext cx="4139952" cy="1312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46" y="1196752"/>
            <a:ext cx="9144000" cy="461665"/>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Use the location filters to find photos in your area</a:t>
            </a:r>
            <a:endParaRPr lang="en-GB" sz="24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24" y="1658417"/>
            <a:ext cx="8776059" cy="493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83568" y="2708920"/>
            <a:ext cx="1800200"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63888" y="5013176"/>
            <a:ext cx="165618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71924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6752"/>
            <a:ext cx="9144000"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Who walked to school today?</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8472" y="1872372"/>
            <a:ext cx="9144000"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Is your house historical?</a:t>
            </a:r>
            <a:endParaRPr lang="en-GB" sz="2800" dirty="0">
              <a:latin typeface="Arial" panose="020B0604020202020204" pitchFamily="34" charset="0"/>
              <a:cs typeface="Arial" panose="020B0604020202020204" pitchFamily="34" charset="0"/>
            </a:endParaRPr>
          </a:p>
        </p:txBody>
      </p:sp>
      <p:sp>
        <p:nvSpPr>
          <p:cNvPr id="8" name="TextBox 7"/>
          <p:cNvSpPr txBox="1"/>
          <p:nvPr/>
        </p:nvSpPr>
        <p:spPr>
          <a:xfrm>
            <a:off x="8472" y="5949280"/>
            <a:ext cx="9144000"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How old do you think your house is?</a:t>
            </a:r>
            <a:endParaRPr lang="en-GB" sz="2800" dirty="0">
              <a:latin typeface="Arial" panose="020B0604020202020204" pitchFamily="34" charset="0"/>
              <a:cs typeface="Arial" panose="020B0604020202020204" pitchFamily="34" charset="0"/>
            </a:endParaRP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10" y="2564904"/>
            <a:ext cx="3921994" cy="3096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5603" y="2564904"/>
            <a:ext cx="4334869" cy="3096000"/>
          </a:xfrm>
          <a:prstGeom prst="rect">
            <a:avLst/>
          </a:prstGeom>
        </p:spPr>
      </p:pic>
    </p:spTree>
    <p:custDataLst>
      <p:tags r:id="rId1"/>
    </p:custDataLst>
    <p:extLst>
      <p:ext uri="{BB962C8B-B14F-4D97-AF65-F5344CB8AC3E}">
        <p14:creationId xmlns:p14="http://schemas.microsoft.com/office/powerpoint/2010/main" val="29270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861"/>
          <a:stretch/>
        </p:blipFill>
        <p:spPr bwMode="auto">
          <a:xfrm>
            <a:off x="75504" y="1816707"/>
            <a:ext cx="8795541" cy="504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istoric Englan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2" y="-7574"/>
            <a:ext cx="4139952" cy="1312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46" y="1196752"/>
            <a:ext cx="9144000" cy="461665"/>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Use the location filters to find photos in your area</a:t>
            </a:r>
            <a:endParaRPr lang="en-GB" sz="2400" dirty="0">
              <a:latin typeface="Arial" panose="020B0604020202020204" pitchFamily="34" charset="0"/>
              <a:cs typeface="Arial" panose="020B0604020202020204" pitchFamily="34" charset="0"/>
            </a:endParaRPr>
          </a:p>
        </p:txBody>
      </p:sp>
      <p:sp>
        <p:nvSpPr>
          <p:cNvPr id="6" name="Rectangle 5"/>
          <p:cNvSpPr/>
          <p:nvPr/>
        </p:nvSpPr>
        <p:spPr>
          <a:xfrm>
            <a:off x="683568" y="3429000"/>
            <a:ext cx="180020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419872" y="5013176"/>
            <a:ext cx="180020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00499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5013176"/>
            <a:ext cx="4139952" cy="1312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5286935"/>
            <a:ext cx="2160240" cy="764551"/>
          </a:xfrm>
          <a:prstGeom prst="rect">
            <a:avLst/>
          </a:prstGeom>
        </p:spPr>
      </p:pic>
      <p:cxnSp>
        <p:nvCxnSpPr>
          <p:cNvPr id="5" name="Straight Connector 4"/>
          <p:cNvCxnSpPr/>
          <p:nvPr/>
        </p:nvCxnSpPr>
        <p:spPr>
          <a:xfrm>
            <a:off x="611560" y="4992408"/>
            <a:ext cx="77768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9424" t="21164" r="30521" b="23517"/>
          <a:stretch/>
        </p:blipFill>
        <p:spPr bwMode="auto">
          <a:xfrm>
            <a:off x="4139952" y="980728"/>
            <a:ext cx="4135762"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980728"/>
            <a:ext cx="3184989" cy="3212976"/>
          </a:xfrm>
          <a:prstGeom prst="rect">
            <a:avLst/>
          </a:prstGeom>
          <a:noFill/>
          <a:ln>
            <a:noFill/>
          </a:ln>
        </p:spPr>
      </p:pic>
    </p:spTree>
    <p:custDataLst>
      <p:tags r:id="rId1"/>
    </p:custDataLst>
    <p:extLst>
      <p:ext uri="{BB962C8B-B14F-4D97-AF65-F5344CB8AC3E}">
        <p14:creationId xmlns:p14="http://schemas.microsoft.com/office/powerpoint/2010/main" val="664985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02" t="9120" r="3306" b="19269"/>
          <a:stretch/>
        </p:blipFill>
        <p:spPr>
          <a:xfrm>
            <a:off x="683568" y="1556792"/>
            <a:ext cx="4267682" cy="2184938"/>
          </a:xfrm>
          <a:prstGeom prst="rect">
            <a:avLst/>
          </a:prstGeom>
          <a:noFill/>
        </p:spPr>
      </p:pic>
      <p:sp>
        <p:nvSpPr>
          <p:cNvPr id="7" name="TextBox 6"/>
          <p:cNvSpPr txBox="1"/>
          <p:nvPr/>
        </p:nvSpPr>
        <p:spPr>
          <a:xfrm>
            <a:off x="0" y="980728"/>
            <a:ext cx="9144000"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Why are photos a good historical source?</a:t>
            </a:r>
            <a:endParaRPr lang="en-GB" sz="2800" dirty="0">
              <a:latin typeface="Arial" panose="020B0604020202020204" pitchFamily="34" charset="0"/>
              <a:cs typeface="Arial" panose="020B0604020202020204" pitchFamily="34" charset="0"/>
            </a:endParaRPr>
          </a:p>
        </p:txBody>
      </p:sp>
      <p:sp>
        <p:nvSpPr>
          <p:cNvPr id="11" name="TextBox 10"/>
          <p:cNvSpPr txBox="1"/>
          <p:nvPr/>
        </p:nvSpPr>
        <p:spPr>
          <a:xfrm>
            <a:off x="-6629" y="6165304"/>
            <a:ext cx="9144000"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know/can you </a:t>
            </a:r>
            <a:r>
              <a:rPr lang="en-GB" sz="2800" dirty="0" smtClean="0">
                <a:latin typeface="Arial" panose="020B0604020202020204" pitchFamily="34" charset="0"/>
                <a:cs typeface="Arial" panose="020B0604020202020204" pitchFamily="34" charset="0"/>
              </a:rPr>
              <a:t>gather </a:t>
            </a:r>
            <a:r>
              <a:rPr lang="en-GB" sz="2800" dirty="0">
                <a:latin typeface="Arial" panose="020B0604020202020204" pitchFamily="34" charset="0"/>
                <a:cs typeface="Arial" panose="020B0604020202020204" pitchFamily="34" charset="0"/>
              </a:rPr>
              <a:t>from these </a:t>
            </a:r>
            <a:r>
              <a:rPr lang="en-GB" sz="2800" dirty="0" smtClean="0">
                <a:latin typeface="Arial" panose="020B0604020202020204" pitchFamily="34" charset="0"/>
                <a:cs typeface="Arial" panose="020B0604020202020204" pitchFamily="34" charset="0"/>
              </a:rPr>
              <a:t>photos</a:t>
            </a:r>
            <a:r>
              <a:rPr lang="en-GB" sz="2800" dirty="0">
                <a:latin typeface="Arial" panose="020B0604020202020204" pitchFamily="34" charset="0"/>
                <a:cs typeface="Arial" panose="020B0604020202020204" pitchFamily="34" charset="0"/>
              </a:rPr>
              <a:t>? </a:t>
            </a:r>
          </a:p>
        </p:txBody>
      </p:sp>
      <p:pic>
        <p:nvPicPr>
          <p:cNvPr id="1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720" t="4171" r="3764" b="6207"/>
          <a:stretch/>
        </p:blipFill>
        <p:spPr>
          <a:xfrm>
            <a:off x="3059832" y="3789040"/>
            <a:ext cx="3016008" cy="2309656"/>
          </a:xfrm>
          <a:prstGeom prst="rect">
            <a:avLst/>
          </a:prstGeom>
        </p:spPr>
      </p:pic>
      <p:pic>
        <p:nvPicPr>
          <p:cNvPr id="103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14" t="10843" r="25659" b="6373"/>
          <a:stretch/>
        </p:blipFill>
        <p:spPr bwMode="auto">
          <a:xfrm>
            <a:off x="5061136" y="1556792"/>
            <a:ext cx="3039256" cy="21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41958" r="-3724" b="14247"/>
          <a:stretch/>
        </p:blipFill>
        <p:spPr>
          <a:xfrm>
            <a:off x="6156176" y="3792859"/>
            <a:ext cx="2100604" cy="2305837"/>
          </a:xfrm>
          <a:prstGeom prst="rect">
            <a:avLst/>
          </a:prstGeom>
        </p:spPr>
      </p:pic>
      <p:pic>
        <p:nvPicPr>
          <p:cNvPr id="6146" name="Picture 2" descr="\\swnfs01\Users\AMackenzie-White\Documents\Easiform Images\jlp01_09_802896.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568" y="3792859"/>
            <a:ext cx="2282165" cy="23004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70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3"/>
                                        </p:tgtEl>
                                        <p:attrNameLst>
                                          <p:attrName>style.visibility</p:attrName>
                                        </p:attrNameLst>
                                      </p:cBhvr>
                                      <p:to>
                                        <p:strVal val="visible"/>
                                      </p:to>
                                    </p:set>
                                    <p:anim calcmode="lin" valueType="num">
                                      <p:cBhvr additive="base">
                                        <p:cTn id="19" dur="1000" fill="hold"/>
                                        <p:tgtEl>
                                          <p:spTgt spid="1033"/>
                                        </p:tgtEl>
                                        <p:attrNameLst>
                                          <p:attrName>ppt_x</p:attrName>
                                        </p:attrNameLst>
                                      </p:cBhvr>
                                      <p:tavLst>
                                        <p:tav tm="0">
                                          <p:val>
                                            <p:strVal val="1+#ppt_w/2"/>
                                          </p:val>
                                        </p:tav>
                                        <p:tav tm="100000">
                                          <p:val>
                                            <p:strVal val="#ppt_x"/>
                                          </p:val>
                                        </p:tav>
                                      </p:tavLst>
                                    </p:anim>
                                    <p:anim calcmode="lin" valueType="num">
                                      <p:cBhvr additive="base">
                                        <p:cTn id="20" dur="1000" fill="hold"/>
                                        <p:tgtEl>
                                          <p:spTgt spid="10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380" t="12161" r="35209" b="4909"/>
          <a:stretch/>
        </p:blipFill>
        <p:spPr bwMode="auto">
          <a:xfrm>
            <a:off x="3183" y="0"/>
            <a:ext cx="68231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06955" y="1560356"/>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74387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06955" y="1560356"/>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387" t="12042" r="35524" b="5378"/>
          <a:stretch/>
        </p:blipFill>
        <p:spPr bwMode="auto">
          <a:xfrm>
            <a:off x="13013" y="0"/>
            <a:ext cx="68044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63220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0"/>
            <a:ext cx="8588484" cy="6137920"/>
          </a:xfrm>
          <a:prstGeom prst="rect">
            <a:avLst/>
          </a:prstGeom>
        </p:spPr>
      </p:pic>
      <p:sp>
        <p:nvSpPr>
          <p:cNvPr id="3" name="Rectangle 2"/>
          <p:cNvSpPr/>
          <p:nvPr/>
        </p:nvSpPr>
        <p:spPr>
          <a:xfrm>
            <a:off x="6263" y="6237312"/>
            <a:ext cx="9131474" cy="461665"/>
          </a:xfrm>
          <a:prstGeom prst="rect">
            <a:avLst/>
          </a:prstGeom>
        </p:spPr>
        <p:txBody>
          <a:bodyPr wrap="square">
            <a:spAutoFit/>
          </a:bodyPr>
          <a:lstStyle/>
          <a:p>
            <a:pPr algn="ctr"/>
            <a:r>
              <a:rPr lang="en-GB" sz="2400" dirty="0" smtClean="0">
                <a:latin typeface="Arial" panose="020B0604020202020204" pitchFamily="34" charset="0"/>
                <a:cs typeface="Arial" panose="020B0604020202020204" pitchFamily="34" charset="0"/>
              </a:rPr>
              <a:t>What do you know &amp; what can you gather from this photo?</a:t>
            </a:r>
            <a:endParaRPr lang="en-GB"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9151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387" t="12043" r="34919" b="5592"/>
          <a:stretch/>
        </p:blipFill>
        <p:spPr bwMode="auto">
          <a:xfrm>
            <a:off x="-72573" y="0"/>
            <a:ext cx="6939317"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06955" y="1560356"/>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34182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6350" y="1560357"/>
            <a:ext cx="2323213" cy="3108543"/>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What </a:t>
            </a:r>
            <a:r>
              <a:rPr lang="en-GB" sz="2800" dirty="0">
                <a:latin typeface="Arial" panose="020B0604020202020204" pitchFamily="34" charset="0"/>
                <a:cs typeface="Arial" panose="020B0604020202020204" pitchFamily="34" charset="0"/>
              </a:rPr>
              <a:t>do you </a:t>
            </a:r>
            <a:r>
              <a:rPr lang="en-GB" sz="2800" dirty="0" smtClean="0">
                <a:latin typeface="Arial" panose="020B0604020202020204" pitchFamily="34" charset="0"/>
                <a:cs typeface="Arial" panose="020B0604020202020204" pitchFamily="34" charset="0"/>
              </a:rPr>
              <a:t>know </a:t>
            </a:r>
          </a:p>
          <a:p>
            <a:pPr algn="ctr"/>
            <a:r>
              <a:rPr lang="en-GB" sz="2800" dirty="0">
                <a:latin typeface="Arial" panose="020B0604020202020204" pitchFamily="34" charset="0"/>
                <a:cs typeface="Arial" panose="020B0604020202020204" pitchFamily="34" charset="0"/>
              </a:rPr>
              <a:t>&amp;</a:t>
            </a:r>
            <a:r>
              <a:rPr lang="en-GB" sz="2800" dirty="0" smtClean="0">
                <a:latin typeface="Arial" panose="020B0604020202020204" pitchFamily="34" charset="0"/>
                <a:cs typeface="Arial" panose="020B0604020202020204" pitchFamily="34" charset="0"/>
              </a:rPr>
              <a:t> </a:t>
            </a:r>
          </a:p>
          <a:p>
            <a:pPr algn="ctr"/>
            <a:r>
              <a:rPr lang="en-GB" sz="2800" dirty="0" smtClean="0">
                <a:latin typeface="Arial" panose="020B0604020202020204" pitchFamily="34" charset="0"/>
                <a:cs typeface="Arial" panose="020B0604020202020204" pitchFamily="34" charset="0"/>
              </a:rPr>
              <a:t>what can </a:t>
            </a:r>
            <a:r>
              <a:rPr lang="en-GB" sz="2800" dirty="0">
                <a:latin typeface="Arial" panose="020B0604020202020204" pitchFamily="34" charset="0"/>
                <a:cs typeface="Arial" panose="020B0604020202020204" pitchFamily="34" charset="0"/>
              </a:rPr>
              <a:t>you </a:t>
            </a:r>
            <a:r>
              <a:rPr lang="en-GB" sz="2800" dirty="0" smtClean="0">
                <a:latin typeface="Arial" panose="020B0604020202020204" pitchFamily="34" charset="0"/>
                <a:cs typeface="Arial" panose="020B0604020202020204" pitchFamily="34" charset="0"/>
              </a:rPr>
              <a:t>gather</a:t>
            </a:r>
          </a:p>
          <a:p>
            <a:pPr algn="ctr"/>
            <a:r>
              <a:rPr lang="en-GB" sz="2800" dirty="0" smtClean="0">
                <a:latin typeface="Arial" panose="020B0604020202020204" pitchFamily="34" charset="0"/>
                <a:cs typeface="Arial" panose="020B0604020202020204" pitchFamily="34" charset="0"/>
              </a:rPr>
              <a:t>from this photo?</a:t>
            </a:r>
            <a:endParaRPr lang="en-GB" sz="2800" dirty="0">
              <a:latin typeface="Arial" panose="020B0604020202020204" pitchFamily="34" charset="0"/>
              <a:cs typeface="Arial" panose="020B0604020202020204" pitchFamily="34" charset="0"/>
            </a:endParaRPr>
          </a:p>
        </p:txBody>
      </p:sp>
      <p:pic>
        <p:nvPicPr>
          <p:cNvPr id="2050" name="Picture 2" descr="\\swnfs01\Users\AMackenzie-White\Documents\Easiform Images\jlp01_08_049095.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6" y="-1"/>
            <a:ext cx="6804444" cy="68635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41303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4917</TotalTime>
  <Words>3477</Words>
  <Application>Microsoft Office PowerPoint</Application>
  <PresentationFormat>On-screen Show (4:3)</PresentationFormat>
  <Paragraphs>422</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Gorely, Michael</dc:creator>
  <cp:lastModifiedBy>Hicklin, Pascale</cp:lastModifiedBy>
  <cp:revision>138</cp:revision>
  <dcterms:created xsi:type="dcterms:W3CDTF">2018-05-10T12:59:18Z</dcterms:created>
  <dcterms:modified xsi:type="dcterms:W3CDTF">2020-07-06T15:00:33Z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7D68323E-032E-47A2-A09D-800DB13346AE</vt:lpwstr>
  </property>
  <property fmtid="{D5CDD505-2E9C-101B-9397-08002B2CF9AE}" pid="3" name="ArticulatePath">
    <vt:lpwstr>Laing Presentation Goddard Park April 2020</vt:lpwstr>
  </property>
</Properties>
</file>