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2"/>
  </p:notesMasterIdLst>
  <p:sldIdLst>
    <p:sldId id="257" r:id="rId2"/>
    <p:sldId id="264" r:id="rId3"/>
    <p:sldId id="265" r:id="rId4"/>
    <p:sldId id="266" r:id="rId5"/>
    <p:sldId id="263" r:id="rId6"/>
    <p:sldId id="268" r:id="rId7"/>
    <p:sldId id="272" r:id="rId8"/>
    <p:sldId id="258" r:id="rId9"/>
    <p:sldId id="269" r:id="rId10"/>
    <p:sldId id="271"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Calibri Light" panose="020F0302020204030204" pitchFamily="34" charset="0"/>
      <p:regular r:id="rId17"/>
      <p: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BA1D45-1F56-4254-A59D-64A34856BA99}" v="11" dt="2023-08-11T10:55:48.8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9841"/>
    <p:restoredTop sz="86395"/>
  </p:normalViewPr>
  <p:slideViewPr>
    <p:cSldViewPr snapToGrid="0">
      <p:cViewPr varScale="1">
        <p:scale>
          <a:sx n="94" d="100"/>
          <a:sy n="94" d="100"/>
        </p:scale>
        <p:origin x="432"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font" Target="fonts/font3.fntdata"/><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DBA1D45-1F56-4254-A59D-64A34856BA99}"/>
    <pc:docChg chg="modSld">
      <pc:chgData name="McHarg, Catherine" userId="88b8f76c-9ae3-4745-88eb-fe0667a22af5" providerId="ADAL" clId="{CDBA1D45-1F56-4254-A59D-64A34856BA99}" dt="2023-08-14T07:50:25.168" v="12" actId="20577"/>
      <pc:docMkLst>
        <pc:docMk/>
      </pc:docMkLst>
      <pc:sldChg chg="modNotesTx">
        <pc:chgData name="McHarg, Catherine" userId="88b8f76c-9ae3-4745-88eb-fe0667a22af5" providerId="ADAL" clId="{CDBA1D45-1F56-4254-A59D-64A34856BA99}" dt="2023-08-14T07:50:25.168" v="12" actId="20577"/>
        <pc:sldMkLst>
          <pc:docMk/>
          <pc:sldMk cId="3950588738" sldId="257"/>
        </pc:sldMkLst>
      </pc:sldChg>
      <pc:sldChg chg="modSp">
        <pc:chgData name="McHarg, Catherine" userId="88b8f76c-9ae3-4745-88eb-fe0667a22af5" providerId="ADAL" clId="{CDBA1D45-1F56-4254-A59D-64A34856BA99}" dt="2023-08-11T10:53:46.417" v="1" actId="20577"/>
        <pc:sldMkLst>
          <pc:docMk/>
          <pc:sldMk cId="415618665" sldId="268"/>
        </pc:sldMkLst>
        <pc:spChg chg="mod">
          <ac:chgData name="McHarg, Catherine" userId="88b8f76c-9ae3-4745-88eb-fe0667a22af5" providerId="ADAL" clId="{CDBA1D45-1F56-4254-A59D-64A34856BA99}" dt="2023-08-11T10:53:46.417" v="1" actId="20577"/>
          <ac:spMkLst>
            <pc:docMk/>
            <pc:sldMk cId="415618665" sldId="268"/>
            <ac:spMk id="8" creationId="{D865BA71-9D09-29EE-229D-D2C900EC273E}"/>
          </ac:spMkLst>
        </pc:spChg>
      </pc:sldChg>
      <pc:sldChg chg="modAnim">
        <pc:chgData name="McHarg, Catherine" userId="88b8f76c-9ae3-4745-88eb-fe0667a22af5" providerId="ADAL" clId="{CDBA1D45-1F56-4254-A59D-64A34856BA99}" dt="2023-08-11T10:54:59.754" v="9"/>
        <pc:sldMkLst>
          <pc:docMk/>
          <pc:sldMk cId="1544977640" sldId="269"/>
        </pc:sldMkLst>
      </pc:sldChg>
      <pc:sldChg chg="modSp">
        <pc:chgData name="McHarg, Catherine" userId="88b8f76c-9ae3-4745-88eb-fe0667a22af5" providerId="ADAL" clId="{CDBA1D45-1F56-4254-A59D-64A34856BA99}" dt="2023-08-11T10:55:48.893" v="10" actId="20577"/>
        <pc:sldMkLst>
          <pc:docMk/>
          <pc:sldMk cId="2259655476" sldId="271"/>
        </pc:sldMkLst>
        <pc:spChg chg="mod">
          <ac:chgData name="McHarg, Catherine" userId="88b8f76c-9ae3-4745-88eb-fe0667a22af5" providerId="ADAL" clId="{CDBA1D45-1F56-4254-A59D-64A34856BA99}" dt="2023-08-11T10:55:48.893" v="10" actId="20577"/>
          <ac:spMkLst>
            <pc:docMk/>
            <pc:sldMk cId="2259655476" sldId="271"/>
            <ac:spMk id="8" creationId="{D865BA71-9D09-29EE-229D-D2C900EC273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D9E779-E6A4-854C-8D2A-86D9DF491317}" type="datetimeFigureOut">
              <a:rPr lang="en-US" smtClean="0"/>
              <a:t>8/14/2023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B56DC2-2CC8-B548-B9BC-A04BE3A7FC22}" type="slidenum">
              <a:rPr lang="en-US" smtClean="0"/>
              <a:t>‹#›</a:t>
            </a:fld>
            <a:endParaRPr lang="en-US"/>
          </a:p>
        </p:txBody>
      </p:sp>
    </p:spTree>
    <p:extLst>
      <p:ext uri="{BB962C8B-B14F-4D97-AF65-F5344CB8AC3E}">
        <p14:creationId xmlns:p14="http://schemas.microsoft.com/office/powerpoint/2010/main" val="1134681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historicengland.org.uk/services-skills/education/teaching-activities/barking-dagenham-local-history"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1200"/>
              </a:spcBef>
              <a:spcAft>
                <a:spcPts val="1000"/>
              </a:spcAft>
            </a:pPr>
            <a:r>
              <a:rPr lang="en-US" dirty="0"/>
              <a:t>This PPT is part of the Teaching Activity: </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How has Barking and Dagenham changed for the people who have lived there?</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1200"/>
              </a:spcBef>
              <a:spcAft>
                <a:spcPts val="1000"/>
              </a:spcAft>
            </a:pPr>
            <a:r>
              <a:rPr lang="en-GB" sz="1200" u="sng">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https://historicengland.org.uk/services-skills/education/teaching-activities/barking-dagenham-local-history</a:t>
            </a:r>
            <a:r>
              <a:rPr lang="en-GB" sz="12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2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DB56DC2-2CC8-B548-B9BC-A04BE3A7FC22}" type="slidenum">
              <a:rPr lang="en-US" smtClean="0"/>
              <a:t>1</a:t>
            </a:fld>
            <a:endParaRPr lang="en-US"/>
          </a:p>
        </p:txBody>
      </p:sp>
    </p:spTree>
    <p:extLst>
      <p:ext uri="{BB962C8B-B14F-4D97-AF65-F5344CB8AC3E}">
        <p14:creationId xmlns:p14="http://schemas.microsoft.com/office/powerpoint/2010/main" val="4198559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B56DC2-2CC8-B548-B9BC-A04BE3A7FC22}" type="slidenum">
              <a:rPr lang="en-US" smtClean="0"/>
              <a:t>10</a:t>
            </a:fld>
            <a:endParaRPr lang="en-US"/>
          </a:p>
        </p:txBody>
      </p:sp>
    </p:spTree>
    <p:extLst>
      <p:ext uri="{BB962C8B-B14F-4D97-AF65-F5344CB8AC3E}">
        <p14:creationId xmlns:p14="http://schemas.microsoft.com/office/powerpoint/2010/main" val="3364634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B56DC2-2CC8-B548-B9BC-A04BE3A7FC22}" type="slidenum">
              <a:rPr lang="en-US" smtClean="0"/>
              <a:t>2</a:t>
            </a:fld>
            <a:endParaRPr lang="en-US"/>
          </a:p>
        </p:txBody>
      </p:sp>
    </p:spTree>
    <p:extLst>
      <p:ext uri="{BB962C8B-B14F-4D97-AF65-F5344CB8AC3E}">
        <p14:creationId xmlns:p14="http://schemas.microsoft.com/office/powerpoint/2010/main" val="3265732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B56DC2-2CC8-B548-B9BC-A04BE3A7FC22}" type="slidenum">
              <a:rPr lang="en-US" smtClean="0"/>
              <a:t>3</a:t>
            </a:fld>
            <a:endParaRPr lang="en-US"/>
          </a:p>
        </p:txBody>
      </p:sp>
    </p:spTree>
    <p:extLst>
      <p:ext uri="{BB962C8B-B14F-4D97-AF65-F5344CB8AC3E}">
        <p14:creationId xmlns:p14="http://schemas.microsoft.com/office/powerpoint/2010/main" val="3098522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B56DC2-2CC8-B548-B9BC-A04BE3A7FC22}" type="slidenum">
              <a:rPr lang="en-US" smtClean="0"/>
              <a:t>4</a:t>
            </a:fld>
            <a:endParaRPr lang="en-US"/>
          </a:p>
        </p:txBody>
      </p:sp>
    </p:spTree>
    <p:extLst>
      <p:ext uri="{BB962C8B-B14F-4D97-AF65-F5344CB8AC3E}">
        <p14:creationId xmlns:p14="http://schemas.microsoft.com/office/powerpoint/2010/main" val="3885345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B56DC2-2CC8-B548-B9BC-A04BE3A7FC22}" type="slidenum">
              <a:rPr lang="en-US" smtClean="0"/>
              <a:t>5</a:t>
            </a:fld>
            <a:endParaRPr lang="en-US"/>
          </a:p>
        </p:txBody>
      </p:sp>
    </p:spTree>
    <p:extLst>
      <p:ext uri="{BB962C8B-B14F-4D97-AF65-F5344CB8AC3E}">
        <p14:creationId xmlns:p14="http://schemas.microsoft.com/office/powerpoint/2010/main" val="646805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B56DC2-2CC8-B548-B9BC-A04BE3A7FC22}" type="slidenum">
              <a:rPr lang="en-US" smtClean="0"/>
              <a:t>6</a:t>
            </a:fld>
            <a:endParaRPr lang="en-US"/>
          </a:p>
        </p:txBody>
      </p:sp>
    </p:spTree>
    <p:extLst>
      <p:ext uri="{BB962C8B-B14F-4D97-AF65-F5344CB8AC3E}">
        <p14:creationId xmlns:p14="http://schemas.microsoft.com/office/powerpoint/2010/main" val="1054490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B56DC2-2CC8-B548-B9BC-A04BE3A7FC22}" type="slidenum">
              <a:rPr lang="en-US" smtClean="0"/>
              <a:t>7</a:t>
            </a:fld>
            <a:endParaRPr lang="en-US"/>
          </a:p>
        </p:txBody>
      </p:sp>
    </p:spTree>
    <p:extLst>
      <p:ext uri="{BB962C8B-B14F-4D97-AF65-F5344CB8AC3E}">
        <p14:creationId xmlns:p14="http://schemas.microsoft.com/office/powerpoint/2010/main" val="3291819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B56DC2-2CC8-B548-B9BC-A04BE3A7FC22}" type="slidenum">
              <a:rPr lang="en-US" smtClean="0"/>
              <a:t>8</a:t>
            </a:fld>
            <a:endParaRPr lang="en-US"/>
          </a:p>
        </p:txBody>
      </p:sp>
    </p:spTree>
    <p:extLst>
      <p:ext uri="{BB962C8B-B14F-4D97-AF65-F5344CB8AC3E}">
        <p14:creationId xmlns:p14="http://schemas.microsoft.com/office/powerpoint/2010/main" val="912697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B56DC2-2CC8-B548-B9BC-A04BE3A7FC22}" type="slidenum">
              <a:rPr lang="en-US" smtClean="0"/>
              <a:t>9</a:t>
            </a:fld>
            <a:endParaRPr lang="en-US"/>
          </a:p>
        </p:txBody>
      </p:sp>
    </p:spTree>
    <p:extLst>
      <p:ext uri="{BB962C8B-B14F-4D97-AF65-F5344CB8AC3E}">
        <p14:creationId xmlns:p14="http://schemas.microsoft.com/office/powerpoint/2010/main" val="408604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6F7AF-18DD-C0BE-BC1E-DD3A70A7426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6114D01-FE21-3364-4E04-0466CC5813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073C2E7-F42C-2A71-8978-9AF64E18B0D3}"/>
              </a:ext>
            </a:extLst>
          </p:cNvPr>
          <p:cNvSpPr>
            <a:spLocks noGrp="1"/>
          </p:cNvSpPr>
          <p:nvPr>
            <p:ph type="dt" sz="half" idx="10"/>
          </p:nvPr>
        </p:nvSpPr>
        <p:spPr/>
        <p:txBody>
          <a:bodyPr/>
          <a:lstStyle/>
          <a:p>
            <a:fld id="{02E213B2-90E9-BB4E-A757-87B15D863B37}" type="datetimeFigureOut">
              <a:rPr lang="en-US" smtClean="0"/>
              <a:t>8/14/2023</a:t>
            </a:fld>
            <a:endParaRPr lang="en-US"/>
          </a:p>
        </p:txBody>
      </p:sp>
      <p:sp>
        <p:nvSpPr>
          <p:cNvPr id="5" name="Footer Placeholder 4">
            <a:extLst>
              <a:ext uri="{FF2B5EF4-FFF2-40B4-BE49-F238E27FC236}">
                <a16:creationId xmlns:a16="http://schemas.microsoft.com/office/drawing/2014/main" id="{BF425BB8-B99D-28DD-DA68-EB148F7D47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59435F-B62B-AFE6-B67F-DF89AE52A118}"/>
              </a:ext>
            </a:extLst>
          </p:cNvPr>
          <p:cNvSpPr>
            <a:spLocks noGrp="1"/>
          </p:cNvSpPr>
          <p:nvPr>
            <p:ph type="sldNum" sz="quarter" idx="12"/>
          </p:nvPr>
        </p:nvSpPr>
        <p:spPr/>
        <p:txBody>
          <a:bodyPr/>
          <a:lstStyle/>
          <a:p>
            <a:fld id="{F032D0AB-0F45-BA49-82E4-395B4530426D}" type="slidenum">
              <a:rPr lang="en-US" smtClean="0"/>
              <a:t>‹#›</a:t>
            </a:fld>
            <a:endParaRPr lang="en-US"/>
          </a:p>
        </p:txBody>
      </p:sp>
    </p:spTree>
    <p:extLst>
      <p:ext uri="{BB962C8B-B14F-4D97-AF65-F5344CB8AC3E}">
        <p14:creationId xmlns:p14="http://schemas.microsoft.com/office/powerpoint/2010/main" val="1012673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908B7-0520-0D68-7DDD-9B9949CA7131}"/>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A694C48-B456-6DFB-B19A-AB6FA31D5D6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09AC5D2-AB12-9D94-EFFA-A747CDD12A51}"/>
              </a:ext>
            </a:extLst>
          </p:cNvPr>
          <p:cNvSpPr>
            <a:spLocks noGrp="1"/>
          </p:cNvSpPr>
          <p:nvPr>
            <p:ph type="dt" sz="half" idx="10"/>
          </p:nvPr>
        </p:nvSpPr>
        <p:spPr/>
        <p:txBody>
          <a:bodyPr/>
          <a:lstStyle/>
          <a:p>
            <a:fld id="{02E213B2-90E9-BB4E-A757-87B15D863B37}" type="datetimeFigureOut">
              <a:rPr lang="en-US" smtClean="0"/>
              <a:t>8/14/2023</a:t>
            </a:fld>
            <a:endParaRPr lang="en-US"/>
          </a:p>
        </p:txBody>
      </p:sp>
      <p:sp>
        <p:nvSpPr>
          <p:cNvPr id="5" name="Footer Placeholder 4">
            <a:extLst>
              <a:ext uri="{FF2B5EF4-FFF2-40B4-BE49-F238E27FC236}">
                <a16:creationId xmlns:a16="http://schemas.microsoft.com/office/drawing/2014/main" id="{84BC82BC-A677-3A9B-481D-E3953F2295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9D4EC1-CFEE-9B5F-F9B6-B6B0724DBF4D}"/>
              </a:ext>
            </a:extLst>
          </p:cNvPr>
          <p:cNvSpPr>
            <a:spLocks noGrp="1"/>
          </p:cNvSpPr>
          <p:nvPr>
            <p:ph type="sldNum" sz="quarter" idx="12"/>
          </p:nvPr>
        </p:nvSpPr>
        <p:spPr/>
        <p:txBody>
          <a:bodyPr/>
          <a:lstStyle/>
          <a:p>
            <a:fld id="{F032D0AB-0F45-BA49-82E4-395B4530426D}" type="slidenum">
              <a:rPr lang="en-US" smtClean="0"/>
              <a:t>‹#›</a:t>
            </a:fld>
            <a:endParaRPr lang="en-US"/>
          </a:p>
        </p:txBody>
      </p:sp>
    </p:spTree>
    <p:extLst>
      <p:ext uri="{BB962C8B-B14F-4D97-AF65-F5344CB8AC3E}">
        <p14:creationId xmlns:p14="http://schemas.microsoft.com/office/powerpoint/2010/main" val="182203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8D2C23-96B7-17D1-6415-CD8A6FDDB89B}"/>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D1B241A-3A8B-BB17-8B94-57F8221E291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6CBCA5B-8398-BE8D-7F04-28C81B4E57CC}"/>
              </a:ext>
            </a:extLst>
          </p:cNvPr>
          <p:cNvSpPr>
            <a:spLocks noGrp="1"/>
          </p:cNvSpPr>
          <p:nvPr>
            <p:ph type="dt" sz="half" idx="10"/>
          </p:nvPr>
        </p:nvSpPr>
        <p:spPr/>
        <p:txBody>
          <a:bodyPr/>
          <a:lstStyle/>
          <a:p>
            <a:fld id="{02E213B2-90E9-BB4E-A757-87B15D863B37}" type="datetimeFigureOut">
              <a:rPr lang="en-US" smtClean="0"/>
              <a:t>8/14/2023</a:t>
            </a:fld>
            <a:endParaRPr lang="en-US"/>
          </a:p>
        </p:txBody>
      </p:sp>
      <p:sp>
        <p:nvSpPr>
          <p:cNvPr id="5" name="Footer Placeholder 4">
            <a:extLst>
              <a:ext uri="{FF2B5EF4-FFF2-40B4-BE49-F238E27FC236}">
                <a16:creationId xmlns:a16="http://schemas.microsoft.com/office/drawing/2014/main" id="{9CDB42CF-CEBB-8254-853D-6621F54EFD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890E47-7B52-1DAA-8991-73506AFE0DEB}"/>
              </a:ext>
            </a:extLst>
          </p:cNvPr>
          <p:cNvSpPr>
            <a:spLocks noGrp="1"/>
          </p:cNvSpPr>
          <p:nvPr>
            <p:ph type="sldNum" sz="quarter" idx="12"/>
          </p:nvPr>
        </p:nvSpPr>
        <p:spPr/>
        <p:txBody>
          <a:bodyPr/>
          <a:lstStyle/>
          <a:p>
            <a:fld id="{F032D0AB-0F45-BA49-82E4-395B4530426D}" type="slidenum">
              <a:rPr lang="en-US" smtClean="0"/>
              <a:t>‹#›</a:t>
            </a:fld>
            <a:endParaRPr lang="en-US"/>
          </a:p>
        </p:txBody>
      </p:sp>
    </p:spTree>
    <p:extLst>
      <p:ext uri="{BB962C8B-B14F-4D97-AF65-F5344CB8AC3E}">
        <p14:creationId xmlns:p14="http://schemas.microsoft.com/office/powerpoint/2010/main" val="291305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01F00-437E-5433-EB7C-5E098B15238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CA8FA10-722D-354B-2976-B2ED5A1DA942}"/>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A570F7B-75C4-2D5C-4821-3A5F7F04A546}"/>
              </a:ext>
            </a:extLst>
          </p:cNvPr>
          <p:cNvSpPr>
            <a:spLocks noGrp="1"/>
          </p:cNvSpPr>
          <p:nvPr>
            <p:ph type="dt" sz="half" idx="10"/>
          </p:nvPr>
        </p:nvSpPr>
        <p:spPr/>
        <p:txBody>
          <a:bodyPr/>
          <a:lstStyle/>
          <a:p>
            <a:fld id="{02E213B2-90E9-BB4E-A757-87B15D863B37}" type="datetimeFigureOut">
              <a:rPr lang="en-US" smtClean="0"/>
              <a:t>8/14/2023</a:t>
            </a:fld>
            <a:endParaRPr lang="en-US"/>
          </a:p>
        </p:txBody>
      </p:sp>
      <p:sp>
        <p:nvSpPr>
          <p:cNvPr id="5" name="Footer Placeholder 4">
            <a:extLst>
              <a:ext uri="{FF2B5EF4-FFF2-40B4-BE49-F238E27FC236}">
                <a16:creationId xmlns:a16="http://schemas.microsoft.com/office/drawing/2014/main" id="{B12C43C7-6D6C-180F-5A37-17A2F83968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842DE4-47CE-CDA6-0939-78672D1B1898}"/>
              </a:ext>
            </a:extLst>
          </p:cNvPr>
          <p:cNvSpPr>
            <a:spLocks noGrp="1"/>
          </p:cNvSpPr>
          <p:nvPr>
            <p:ph type="sldNum" sz="quarter" idx="12"/>
          </p:nvPr>
        </p:nvSpPr>
        <p:spPr/>
        <p:txBody>
          <a:bodyPr/>
          <a:lstStyle/>
          <a:p>
            <a:fld id="{F032D0AB-0F45-BA49-82E4-395B4530426D}" type="slidenum">
              <a:rPr lang="en-US" smtClean="0"/>
              <a:t>‹#›</a:t>
            </a:fld>
            <a:endParaRPr lang="en-US"/>
          </a:p>
        </p:txBody>
      </p:sp>
    </p:spTree>
    <p:extLst>
      <p:ext uri="{BB962C8B-B14F-4D97-AF65-F5344CB8AC3E}">
        <p14:creationId xmlns:p14="http://schemas.microsoft.com/office/powerpoint/2010/main" val="1993437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F6CDF-B8D8-21E1-973C-494C3C4C4ED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03C18BF1-EABF-EC0E-A17C-7288B73F6A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8EBA7F8-94D2-BB30-D555-F366F4B8F78F}"/>
              </a:ext>
            </a:extLst>
          </p:cNvPr>
          <p:cNvSpPr>
            <a:spLocks noGrp="1"/>
          </p:cNvSpPr>
          <p:nvPr>
            <p:ph type="dt" sz="half" idx="10"/>
          </p:nvPr>
        </p:nvSpPr>
        <p:spPr/>
        <p:txBody>
          <a:bodyPr/>
          <a:lstStyle/>
          <a:p>
            <a:fld id="{02E213B2-90E9-BB4E-A757-87B15D863B37}" type="datetimeFigureOut">
              <a:rPr lang="en-US" smtClean="0"/>
              <a:t>8/14/2023</a:t>
            </a:fld>
            <a:endParaRPr lang="en-US"/>
          </a:p>
        </p:txBody>
      </p:sp>
      <p:sp>
        <p:nvSpPr>
          <p:cNvPr id="5" name="Footer Placeholder 4">
            <a:extLst>
              <a:ext uri="{FF2B5EF4-FFF2-40B4-BE49-F238E27FC236}">
                <a16:creationId xmlns:a16="http://schemas.microsoft.com/office/drawing/2014/main" id="{C088BF15-AA4F-AB26-3BAF-80F4A73DAA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EF313F-540C-D6B5-AD38-E6D8C1FF1350}"/>
              </a:ext>
            </a:extLst>
          </p:cNvPr>
          <p:cNvSpPr>
            <a:spLocks noGrp="1"/>
          </p:cNvSpPr>
          <p:nvPr>
            <p:ph type="sldNum" sz="quarter" idx="12"/>
          </p:nvPr>
        </p:nvSpPr>
        <p:spPr/>
        <p:txBody>
          <a:bodyPr/>
          <a:lstStyle/>
          <a:p>
            <a:fld id="{F032D0AB-0F45-BA49-82E4-395B4530426D}" type="slidenum">
              <a:rPr lang="en-US" smtClean="0"/>
              <a:t>‹#›</a:t>
            </a:fld>
            <a:endParaRPr lang="en-US"/>
          </a:p>
        </p:txBody>
      </p:sp>
    </p:spTree>
    <p:extLst>
      <p:ext uri="{BB962C8B-B14F-4D97-AF65-F5344CB8AC3E}">
        <p14:creationId xmlns:p14="http://schemas.microsoft.com/office/powerpoint/2010/main" val="168649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06250-686E-38E3-626D-93A97046806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76E270D-EC3E-8E28-F67F-9909BE96336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31FDAC23-597E-8A5C-9D8E-7CD89FE1F2ED}"/>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BC4D348-3FF4-37B8-EC54-7D5165FF2B77}"/>
              </a:ext>
            </a:extLst>
          </p:cNvPr>
          <p:cNvSpPr>
            <a:spLocks noGrp="1"/>
          </p:cNvSpPr>
          <p:nvPr>
            <p:ph type="dt" sz="half" idx="10"/>
          </p:nvPr>
        </p:nvSpPr>
        <p:spPr/>
        <p:txBody>
          <a:bodyPr/>
          <a:lstStyle/>
          <a:p>
            <a:fld id="{02E213B2-90E9-BB4E-A757-87B15D863B37}" type="datetimeFigureOut">
              <a:rPr lang="en-US" smtClean="0"/>
              <a:t>8/14/2023</a:t>
            </a:fld>
            <a:endParaRPr lang="en-US"/>
          </a:p>
        </p:txBody>
      </p:sp>
      <p:sp>
        <p:nvSpPr>
          <p:cNvPr id="6" name="Footer Placeholder 5">
            <a:extLst>
              <a:ext uri="{FF2B5EF4-FFF2-40B4-BE49-F238E27FC236}">
                <a16:creationId xmlns:a16="http://schemas.microsoft.com/office/drawing/2014/main" id="{A9DB6443-BD12-7AA4-7F50-F927E59266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64F950-7408-DDEC-6853-FBE7C34C5226}"/>
              </a:ext>
            </a:extLst>
          </p:cNvPr>
          <p:cNvSpPr>
            <a:spLocks noGrp="1"/>
          </p:cNvSpPr>
          <p:nvPr>
            <p:ph type="sldNum" sz="quarter" idx="12"/>
          </p:nvPr>
        </p:nvSpPr>
        <p:spPr/>
        <p:txBody>
          <a:bodyPr/>
          <a:lstStyle/>
          <a:p>
            <a:fld id="{F032D0AB-0F45-BA49-82E4-395B4530426D}" type="slidenum">
              <a:rPr lang="en-US" smtClean="0"/>
              <a:t>‹#›</a:t>
            </a:fld>
            <a:endParaRPr lang="en-US"/>
          </a:p>
        </p:txBody>
      </p:sp>
    </p:spTree>
    <p:extLst>
      <p:ext uri="{BB962C8B-B14F-4D97-AF65-F5344CB8AC3E}">
        <p14:creationId xmlns:p14="http://schemas.microsoft.com/office/powerpoint/2010/main" val="2288994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4614B-D4D5-3CDF-9A61-4BF1264761C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7393EC1-54B5-01E2-E704-E58456EEA9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CE37861-373F-D8BB-94A8-7B7BED7AB2EF}"/>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01D3A29-0E70-1FB6-079A-F1708DD8A2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D41CE21-172A-43A2-1B6A-B6374C8A7F5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2FEBBACB-813E-F644-F9BB-ED92A3DDD7F9}"/>
              </a:ext>
            </a:extLst>
          </p:cNvPr>
          <p:cNvSpPr>
            <a:spLocks noGrp="1"/>
          </p:cNvSpPr>
          <p:nvPr>
            <p:ph type="dt" sz="half" idx="10"/>
          </p:nvPr>
        </p:nvSpPr>
        <p:spPr/>
        <p:txBody>
          <a:bodyPr/>
          <a:lstStyle/>
          <a:p>
            <a:fld id="{02E213B2-90E9-BB4E-A757-87B15D863B37}" type="datetimeFigureOut">
              <a:rPr lang="en-US" smtClean="0"/>
              <a:t>8/14/2023</a:t>
            </a:fld>
            <a:endParaRPr lang="en-US"/>
          </a:p>
        </p:txBody>
      </p:sp>
      <p:sp>
        <p:nvSpPr>
          <p:cNvPr id="8" name="Footer Placeholder 7">
            <a:extLst>
              <a:ext uri="{FF2B5EF4-FFF2-40B4-BE49-F238E27FC236}">
                <a16:creationId xmlns:a16="http://schemas.microsoft.com/office/drawing/2014/main" id="{E6F8AA9E-BF58-9B9A-C7B5-C2846E09328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4AAA48E-9654-D059-EA72-AC0BD209D41E}"/>
              </a:ext>
            </a:extLst>
          </p:cNvPr>
          <p:cNvSpPr>
            <a:spLocks noGrp="1"/>
          </p:cNvSpPr>
          <p:nvPr>
            <p:ph type="sldNum" sz="quarter" idx="12"/>
          </p:nvPr>
        </p:nvSpPr>
        <p:spPr/>
        <p:txBody>
          <a:bodyPr/>
          <a:lstStyle/>
          <a:p>
            <a:fld id="{F032D0AB-0F45-BA49-82E4-395B4530426D}" type="slidenum">
              <a:rPr lang="en-US" smtClean="0"/>
              <a:t>‹#›</a:t>
            </a:fld>
            <a:endParaRPr lang="en-US"/>
          </a:p>
        </p:txBody>
      </p:sp>
    </p:spTree>
    <p:extLst>
      <p:ext uri="{BB962C8B-B14F-4D97-AF65-F5344CB8AC3E}">
        <p14:creationId xmlns:p14="http://schemas.microsoft.com/office/powerpoint/2010/main" val="1525088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1505E-D2D0-032A-DBB3-37C98534AA5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C3DF805-2F62-2C77-F90C-25C6A8628CD8}"/>
              </a:ext>
            </a:extLst>
          </p:cNvPr>
          <p:cNvSpPr>
            <a:spLocks noGrp="1"/>
          </p:cNvSpPr>
          <p:nvPr>
            <p:ph type="dt" sz="half" idx="10"/>
          </p:nvPr>
        </p:nvSpPr>
        <p:spPr/>
        <p:txBody>
          <a:bodyPr/>
          <a:lstStyle/>
          <a:p>
            <a:fld id="{02E213B2-90E9-BB4E-A757-87B15D863B37}" type="datetimeFigureOut">
              <a:rPr lang="en-US" smtClean="0"/>
              <a:t>8/14/2023</a:t>
            </a:fld>
            <a:endParaRPr lang="en-US"/>
          </a:p>
        </p:txBody>
      </p:sp>
      <p:sp>
        <p:nvSpPr>
          <p:cNvPr id="4" name="Footer Placeholder 3">
            <a:extLst>
              <a:ext uri="{FF2B5EF4-FFF2-40B4-BE49-F238E27FC236}">
                <a16:creationId xmlns:a16="http://schemas.microsoft.com/office/drawing/2014/main" id="{4AEEAA8C-2773-DDCE-2037-F63967D12C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E090CC6-8801-0A3C-11F6-03FCFD1946C3}"/>
              </a:ext>
            </a:extLst>
          </p:cNvPr>
          <p:cNvSpPr>
            <a:spLocks noGrp="1"/>
          </p:cNvSpPr>
          <p:nvPr>
            <p:ph type="sldNum" sz="quarter" idx="12"/>
          </p:nvPr>
        </p:nvSpPr>
        <p:spPr/>
        <p:txBody>
          <a:bodyPr/>
          <a:lstStyle/>
          <a:p>
            <a:fld id="{F032D0AB-0F45-BA49-82E4-395B4530426D}" type="slidenum">
              <a:rPr lang="en-US" smtClean="0"/>
              <a:t>‹#›</a:t>
            </a:fld>
            <a:endParaRPr lang="en-US"/>
          </a:p>
        </p:txBody>
      </p:sp>
    </p:spTree>
    <p:extLst>
      <p:ext uri="{BB962C8B-B14F-4D97-AF65-F5344CB8AC3E}">
        <p14:creationId xmlns:p14="http://schemas.microsoft.com/office/powerpoint/2010/main" val="112399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0C9FBE-DF78-EE27-7566-82455B07B46F}"/>
              </a:ext>
            </a:extLst>
          </p:cNvPr>
          <p:cNvSpPr>
            <a:spLocks noGrp="1"/>
          </p:cNvSpPr>
          <p:nvPr>
            <p:ph type="dt" sz="half" idx="10"/>
          </p:nvPr>
        </p:nvSpPr>
        <p:spPr/>
        <p:txBody>
          <a:bodyPr/>
          <a:lstStyle/>
          <a:p>
            <a:fld id="{02E213B2-90E9-BB4E-A757-87B15D863B37}" type="datetimeFigureOut">
              <a:rPr lang="en-US" smtClean="0"/>
              <a:t>8/14/2023</a:t>
            </a:fld>
            <a:endParaRPr lang="en-US"/>
          </a:p>
        </p:txBody>
      </p:sp>
      <p:sp>
        <p:nvSpPr>
          <p:cNvPr id="3" name="Footer Placeholder 2">
            <a:extLst>
              <a:ext uri="{FF2B5EF4-FFF2-40B4-BE49-F238E27FC236}">
                <a16:creationId xmlns:a16="http://schemas.microsoft.com/office/drawing/2014/main" id="{17506C81-8A01-B10C-D41B-625D3127F1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B04093-34E2-04E0-1B45-AC07332931DF}"/>
              </a:ext>
            </a:extLst>
          </p:cNvPr>
          <p:cNvSpPr>
            <a:spLocks noGrp="1"/>
          </p:cNvSpPr>
          <p:nvPr>
            <p:ph type="sldNum" sz="quarter" idx="12"/>
          </p:nvPr>
        </p:nvSpPr>
        <p:spPr/>
        <p:txBody>
          <a:bodyPr/>
          <a:lstStyle/>
          <a:p>
            <a:fld id="{F032D0AB-0F45-BA49-82E4-395B4530426D}" type="slidenum">
              <a:rPr lang="en-US" smtClean="0"/>
              <a:t>‹#›</a:t>
            </a:fld>
            <a:endParaRPr lang="en-US"/>
          </a:p>
        </p:txBody>
      </p:sp>
    </p:spTree>
    <p:extLst>
      <p:ext uri="{BB962C8B-B14F-4D97-AF65-F5344CB8AC3E}">
        <p14:creationId xmlns:p14="http://schemas.microsoft.com/office/powerpoint/2010/main" val="673657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1E934-3FA3-DCE4-0A49-0952920D722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73F46FF-655B-D703-4B36-3E70FB9A6D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BB2E044A-58D0-5AA5-4DA2-0CB3296DF7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EA4EA4C-28A7-BF58-3D98-FFC5D7CC9E8D}"/>
              </a:ext>
            </a:extLst>
          </p:cNvPr>
          <p:cNvSpPr>
            <a:spLocks noGrp="1"/>
          </p:cNvSpPr>
          <p:nvPr>
            <p:ph type="dt" sz="half" idx="10"/>
          </p:nvPr>
        </p:nvSpPr>
        <p:spPr/>
        <p:txBody>
          <a:bodyPr/>
          <a:lstStyle/>
          <a:p>
            <a:fld id="{02E213B2-90E9-BB4E-A757-87B15D863B37}" type="datetimeFigureOut">
              <a:rPr lang="en-US" smtClean="0"/>
              <a:t>8/14/2023</a:t>
            </a:fld>
            <a:endParaRPr lang="en-US"/>
          </a:p>
        </p:txBody>
      </p:sp>
      <p:sp>
        <p:nvSpPr>
          <p:cNvPr id="6" name="Footer Placeholder 5">
            <a:extLst>
              <a:ext uri="{FF2B5EF4-FFF2-40B4-BE49-F238E27FC236}">
                <a16:creationId xmlns:a16="http://schemas.microsoft.com/office/drawing/2014/main" id="{239E011D-64B7-FE3D-FE44-8E7BD33571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1567CD1-6F78-75CA-F28A-8DFF24BC0CC2}"/>
              </a:ext>
            </a:extLst>
          </p:cNvPr>
          <p:cNvSpPr>
            <a:spLocks noGrp="1"/>
          </p:cNvSpPr>
          <p:nvPr>
            <p:ph type="sldNum" sz="quarter" idx="12"/>
          </p:nvPr>
        </p:nvSpPr>
        <p:spPr/>
        <p:txBody>
          <a:bodyPr/>
          <a:lstStyle/>
          <a:p>
            <a:fld id="{F032D0AB-0F45-BA49-82E4-395B4530426D}" type="slidenum">
              <a:rPr lang="en-US" smtClean="0"/>
              <a:t>‹#›</a:t>
            </a:fld>
            <a:endParaRPr lang="en-US"/>
          </a:p>
        </p:txBody>
      </p:sp>
    </p:spTree>
    <p:extLst>
      <p:ext uri="{BB962C8B-B14F-4D97-AF65-F5344CB8AC3E}">
        <p14:creationId xmlns:p14="http://schemas.microsoft.com/office/powerpoint/2010/main" val="3679615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72ECF-D473-73C6-1A0A-3292D6C98D4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3ADC176-0813-AD2D-3D8E-4BB440F3B0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7485EB7-801B-C85D-3EFA-C9235018C7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9A9087D-794D-E4EB-6EBB-C74539C24574}"/>
              </a:ext>
            </a:extLst>
          </p:cNvPr>
          <p:cNvSpPr>
            <a:spLocks noGrp="1"/>
          </p:cNvSpPr>
          <p:nvPr>
            <p:ph type="dt" sz="half" idx="10"/>
          </p:nvPr>
        </p:nvSpPr>
        <p:spPr/>
        <p:txBody>
          <a:bodyPr/>
          <a:lstStyle/>
          <a:p>
            <a:fld id="{02E213B2-90E9-BB4E-A757-87B15D863B37}" type="datetimeFigureOut">
              <a:rPr lang="en-US" smtClean="0"/>
              <a:t>8/14/2023</a:t>
            </a:fld>
            <a:endParaRPr lang="en-US"/>
          </a:p>
        </p:txBody>
      </p:sp>
      <p:sp>
        <p:nvSpPr>
          <p:cNvPr id="6" name="Footer Placeholder 5">
            <a:extLst>
              <a:ext uri="{FF2B5EF4-FFF2-40B4-BE49-F238E27FC236}">
                <a16:creationId xmlns:a16="http://schemas.microsoft.com/office/drawing/2014/main" id="{FE6F9F95-346F-3DE2-031D-C63F8E3087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A02BC4-F42A-AF24-F7E7-0211D5F29DE6}"/>
              </a:ext>
            </a:extLst>
          </p:cNvPr>
          <p:cNvSpPr>
            <a:spLocks noGrp="1"/>
          </p:cNvSpPr>
          <p:nvPr>
            <p:ph type="sldNum" sz="quarter" idx="12"/>
          </p:nvPr>
        </p:nvSpPr>
        <p:spPr/>
        <p:txBody>
          <a:bodyPr/>
          <a:lstStyle/>
          <a:p>
            <a:fld id="{F032D0AB-0F45-BA49-82E4-395B4530426D}" type="slidenum">
              <a:rPr lang="en-US" smtClean="0"/>
              <a:t>‹#›</a:t>
            </a:fld>
            <a:endParaRPr lang="en-US"/>
          </a:p>
        </p:txBody>
      </p:sp>
    </p:spTree>
    <p:extLst>
      <p:ext uri="{BB962C8B-B14F-4D97-AF65-F5344CB8AC3E}">
        <p14:creationId xmlns:p14="http://schemas.microsoft.com/office/powerpoint/2010/main" val="1529881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4FE1780-6A68-0995-16BE-A642B97127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5F4710E-EA62-D726-4A30-56DE825F90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8262744-3152-E8B6-863D-0E439FCBC5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E213B2-90E9-BB4E-A757-87B15D863B37}" type="datetimeFigureOut">
              <a:rPr lang="en-US" smtClean="0"/>
              <a:t>8/14/2023</a:t>
            </a:fld>
            <a:endParaRPr lang="en-US"/>
          </a:p>
        </p:txBody>
      </p:sp>
      <p:sp>
        <p:nvSpPr>
          <p:cNvPr id="5" name="Footer Placeholder 4">
            <a:extLst>
              <a:ext uri="{FF2B5EF4-FFF2-40B4-BE49-F238E27FC236}">
                <a16:creationId xmlns:a16="http://schemas.microsoft.com/office/drawing/2014/main" id="{B1D1A33C-F0F5-794A-604A-B576F5E3BB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816582E-67AC-DC4B-BA61-946926DE06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32D0AB-0F45-BA49-82E4-395B4530426D}" type="slidenum">
              <a:rPr lang="en-US" smtClean="0"/>
              <a:t>‹#›</a:t>
            </a:fld>
            <a:endParaRPr lang="en-US"/>
          </a:p>
        </p:txBody>
      </p:sp>
    </p:spTree>
    <p:extLst>
      <p:ext uri="{BB962C8B-B14F-4D97-AF65-F5344CB8AC3E}">
        <p14:creationId xmlns:p14="http://schemas.microsoft.com/office/powerpoint/2010/main" val="216175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7.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9.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1EFD6CE-E264-AB7D-4313-229BDDD717AE}"/>
              </a:ext>
            </a:extLst>
          </p:cNvPr>
          <p:cNvSpPr>
            <a:spLocks noGrp="1"/>
          </p:cNvSpPr>
          <p:nvPr>
            <p:ph type="ctrTitle"/>
          </p:nvPr>
        </p:nvSpPr>
        <p:spPr>
          <a:xfrm>
            <a:off x="1524000" y="-2928937"/>
            <a:ext cx="9144000" cy="2387600"/>
          </a:xfrm>
        </p:spPr>
        <p:txBody>
          <a:bodyPr/>
          <a:lstStyle/>
          <a:p>
            <a:r>
              <a:rPr lang="en-US" dirty="0"/>
              <a:t>Made</a:t>
            </a:r>
            <a:r>
              <a:rPr lang="en-US" baseline="0" dirty="0"/>
              <a:t> in Dagenham </a:t>
            </a:r>
            <a:endParaRPr lang="en-US" dirty="0"/>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 y="1443"/>
            <a:ext cx="12191995" cy="6856557"/>
          </a:xfrm>
          <a:prstGeom prst="rect">
            <a:avLst/>
          </a:prstGeom>
        </p:spPr>
      </p:pic>
      <p:pic>
        <p:nvPicPr>
          <p:cNvPr id="9" name="Picture 8" descr="Title: Made in Dagenham.">
            <a:extLst>
              <a:ext uri="{FF2B5EF4-FFF2-40B4-BE49-F238E27FC236}">
                <a16:creationId xmlns:a16="http://schemas.microsoft.com/office/drawing/2014/main" id="{010DC867-87C8-E427-DD50-9C1E5568531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 y="1443"/>
            <a:ext cx="12191997" cy="6856557"/>
          </a:xfrm>
          <a:prstGeom prst="rect">
            <a:avLst/>
          </a:prstGeom>
        </p:spPr>
      </p:pic>
      <p:pic>
        <p:nvPicPr>
          <p:cNvPr id="3" name="Picture 2" descr="Subtitle: A history of the borough's industrial past.">
            <a:extLst>
              <a:ext uri="{FF2B5EF4-FFF2-40B4-BE49-F238E27FC236}">
                <a16:creationId xmlns:a16="http://schemas.microsoft.com/office/drawing/2014/main" id="{1BFBEE07-75F4-C842-7685-16748AA77B01}"/>
              </a:ext>
            </a:extLst>
          </p:cNvPr>
          <p:cNvPicPr>
            <a:picLocks noChangeAspect="1"/>
          </p:cNvPicPr>
          <p:nvPr/>
        </p:nvPicPr>
        <p:blipFill>
          <a:blip r:embed="rId6"/>
          <a:srcRect/>
          <a:stretch/>
        </p:blipFill>
        <p:spPr>
          <a:xfrm>
            <a:off x="4" y="1444"/>
            <a:ext cx="12191995" cy="6856556"/>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A73A5B-C31D-B375-4CC6-042A9D5AEA31}"/>
              </a:ext>
            </a:extLst>
          </p:cNvPr>
          <p:cNvSpPr>
            <a:spLocks noGrp="1"/>
          </p:cNvSpPr>
          <p:nvPr>
            <p:ph type="ctrTitle"/>
          </p:nvPr>
        </p:nvSpPr>
        <p:spPr>
          <a:xfrm>
            <a:off x="1524000" y="-2628254"/>
            <a:ext cx="9144000" cy="2387600"/>
          </a:xfrm>
        </p:spPr>
        <p:txBody>
          <a:bodyPr/>
          <a:lstStyle/>
          <a:p>
            <a:r>
              <a:rPr lang="en-US" dirty="0"/>
              <a:t>Changing Times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Changing Times</a:t>
            </a:r>
          </a:p>
        </p:txBody>
      </p:sp>
      <p:pic>
        <p:nvPicPr>
          <p:cNvPr id="2" name="Picture 1" descr="Two pictures. On the left is an old black and white photograph of ford workers outside of the Ford factory. On the right is an artists impression of the houses that are going to be built on the site of the Ford factory. ">
            <a:extLst>
              <a:ext uri="{FF2B5EF4-FFF2-40B4-BE49-F238E27FC236}">
                <a16:creationId xmlns:a16="http://schemas.microsoft.com/office/drawing/2014/main" id="{27225BF3-958D-1BB5-02F1-9324F69A48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6847" y="1337312"/>
            <a:ext cx="4480118" cy="2945321"/>
          </a:xfrm>
          <a:prstGeom prst="rect">
            <a:avLst/>
          </a:prstGeom>
          <a:ln w="19050">
            <a:solidFill>
              <a:schemeClr val="tx1"/>
            </a:solidFill>
          </a:ln>
        </p:spPr>
      </p:pic>
      <p:pic>
        <p:nvPicPr>
          <p:cNvPr id="9" name="Picture 8">
            <a:extLst>
              <a:ext uri="{FF2B5EF4-FFF2-40B4-BE49-F238E27FC236}">
                <a16:creationId xmlns:a16="http://schemas.microsoft.com/office/drawing/2014/main" id="{C282AA7E-333D-CF21-4009-5960BAC97D5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8971" y="4402643"/>
            <a:ext cx="283340" cy="201320"/>
          </a:xfrm>
          <a:prstGeom prst="rect">
            <a:avLst/>
          </a:prstGeom>
        </p:spPr>
      </p:pic>
      <p:sp>
        <p:nvSpPr>
          <p:cNvPr id="12" name="TextBox 11">
            <a:extLst>
              <a:ext uri="{FF2B5EF4-FFF2-40B4-BE49-F238E27FC236}">
                <a16:creationId xmlns:a16="http://schemas.microsoft.com/office/drawing/2014/main" id="{D3239A66-F5C2-F128-CDF9-D16395B46EC5}"/>
              </a:ext>
            </a:extLst>
          </p:cNvPr>
          <p:cNvSpPr txBox="1"/>
          <p:nvPr/>
        </p:nvSpPr>
        <p:spPr>
          <a:xfrm>
            <a:off x="466847" y="1337312"/>
            <a:ext cx="2345801" cy="261610"/>
          </a:xfrm>
          <a:prstGeom prst="rect">
            <a:avLst/>
          </a:prstGeom>
          <a:noFill/>
        </p:spPr>
        <p:txBody>
          <a:bodyPr wrap="square" rtlCol="0">
            <a:spAutoFit/>
          </a:bodyPr>
          <a:lstStyle/>
          <a:p>
            <a:r>
              <a:rPr lang="en-US" sz="1050" dirty="0">
                <a:solidFill>
                  <a:schemeClr val="bg1">
                    <a:lumMod val="50000"/>
                  </a:schemeClr>
                </a:solidFill>
              </a:rPr>
              <a:t>©MOL Office Concept Art</a:t>
            </a:r>
          </a:p>
        </p:txBody>
      </p:sp>
      <p:sp>
        <p:nvSpPr>
          <p:cNvPr id="10" name="TextBox 9">
            <a:extLst>
              <a:ext uri="{FF2B5EF4-FFF2-40B4-BE49-F238E27FC236}">
                <a16:creationId xmlns:a16="http://schemas.microsoft.com/office/drawing/2014/main" id="{B00E49E9-B007-E3C5-A84E-D86DB44E820F}"/>
              </a:ext>
            </a:extLst>
          </p:cNvPr>
          <p:cNvSpPr txBox="1"/>
          <p:nvPr/>
        </p:nvSpPr>
        <p:spPr>
          <a:xfrm>
            <a:off x="706718" y="4328933"/>
            <a:ext cx="4240247" cy="623248"/>
          </a:xfrm>
          <a:prstGeom prst="rect">
            <a:avLst/>
          </a:prstGeom>
          <a:noFill/>
        </p:spPr>
        <p:txBody>
          <a:bodyPr wrap="square">
            <a:spAutoFit/>
          </a:bodyPr>
          <a:lstStyle/>
          <a:p>
            <a:pPr>
              <a:lnSpc>
                <a:spcPct val="150000"/>
              </a:lnSpc>
              <a:spcBef>
                <a:spcPts val="1200"/>
              </a:spcBef>
            </a:pPr>
            <a:r>
              <a:rPr lang="en-GB" sz="1200" dirty="0">
                <a:latin typeface="Linkpen 17a Print" panose="03050602060000000000" pitchFamily="66" charset="77"/>
              </a:rPr>
              <a:t>The former Ford Factory is set to be remodelled for housing.</a:t>
            </a:r>
          </a:p>
        </p:txBody>
      </p:sp>
      <p:sp>
        <p:nvSpPr>
          <p:cNvPr id="11" name="TextBox 10">
            <a:extLst>
              <a:ext uri="{FF2B5EF4-FFF2-40B4-BE49-F238E27FC236}">
                <a16:creationId xmlns:a16="http://schemas.microsoft.com/office/drawing/2014/main" id="{C1A1DA1A-DCA9-9102-4A3C-BFED132275E2}"/>
              </a:ext>
            </a:extLst>
          </p:cNvPr>
          <p:cNvSpPr txBox="1"/>
          <p:nvPr/>
        </p:nvSpPr>
        <p:spPr>
          <a:xfrm>
            <a:off x="408971" y="4944866"/>
            <a:ext cx="4668361" cy="1261884"/>
          </a:xfrm>
          <a:prstGeom prst="rect">
            <a:avLst/>
          </a:prstGeom>
          <a:noFill/>
        </p:spPr>
        <p:txBody>
          <a:bodyPr wrap="square">
            <a:spAutoFit/>
          </a:bodyPr>
          <a:lstStyle/>
          <a:p>
            <a:pPr algn="ctr"/>
            <a:r>
              <a:rPr lang="en-GB" sz="1900" dirty="0">
                <a:solidFill>
                  <a:srgbClr val="EC5E43"/>
                </a:solidFill>
                <a:latin typeface="Superclarendon Rg" panose="02000505080000020003" pitchFamily="2" charset="77"/>
              </a:rPr>
              <a:t>Do you think that we should replace old buildings with new ones or are they an important reminder of our past?</a:t>
            </a:r>
          </a:p>
        </p:txBody>
      </p:sp>
      <p:sp>
        <p:nvSpPr>
          <p:cNvPr id="8" name="TextBox 7">
            <a:extLst>
              <a:ext uri="{FF2B5EF4-FFF2-40B4-BE49-F238E27FC236}">
                <a16:creationId xmlns:a16="http://schemas.microsoft.com/office/drawing/2014/main" id="{D865BA71-9D09-29EE-229D-D2C900EC273E}"/>
              </a:ext>
            </a:extLst>
          </p:cNvPr>
          <p:cNvSpPr txBox="1"/>
          <p:nvPr/>
        </p:nvSpPr>
        <p:spPr>
          <a:xfrm>
            <a:off x="5092862" y="1337312"/>
            <a:ext cx="6690167" cy="3781933"/>
          </a:xfrm>
          <a:prstGeom prst="rect">
            <a:avLst/>
          </a:prstGeom>
          <a:noFill/>
        </p:spPr>
        <p:txBody>
          <a:bodyPr wrap="square">
            <a:spAutoFit/>
          </a:bodyPr>
          <a:lstStyle/>
          <a:p>
            <a:pPr>
              <a:lnSpc>
                <a:spcPts val="2520"/>
              </a:lnSpc>
              <a:spcBef>
                <a:spcPts val="1000"/>
              </a:spcBef>
            </a:pPr>
            <a:r>
              <a:rPr lang="en-GB" sz="1500" dirty="0">
                <a:latin typeface="Linkpen 17a Print" panose="03050602060000000000" pitchFamily="66" charset="77"/>
              </a:rPr>
              <a:t>Over the years, these industries started to decline. </a:t>
            </a:r>
          </a:p>
          <a:p>
            <a:pPr>
              <a:lnSpc>
                <a:spcPts val="2520"/>
              </a:lnSpc>
              <a:spcBef>
                <a:spcPts val="1000"/>
              </a:spcBef>
            </a:pPr>
            <a:r>
              <a:rPr lang="en-GB" sz="1500" dirty="0">
                <a:latin typeface="Linkpen 17a Print" panose="03050602060000000000" pitchFamily="66" charset="77"/>
              </a:rPr>
              <a:t>One of the main reasons for this decline were the changes in technology and the way things were made. Machines and robots started doing the work that people used to do. This led to fewer job opportunities for the local people. </a:t>
            </a:r>
          </a:p>
          <a:p>
            <a:pPr>
              <a:lnSpc>
                <a:spcPts val="2520"/>
              </a:lnSpc>
              <a:spcBef>
                <a:spcPts val="1000"/>
              </a:spcBef>
            </a:pPr>
            <a:r>
              <a:rPr lang="en-GB" sz="1500" dirty="0">
                <a:latin typeface="Linkpen 17a Print" panose="03050602060000000000" pitchFamily="66" charset="77"/>
              </a:rPr>
              <a:t>Eventually many businesses closed or took their factories overseas where the production and labour costs were cheaper.</a:t>
            </a:r>
          </a:p>
          <a:p>
            <a:pPr>
              <a:lnSpc>
                <a:spcPts val="2520"/>
              </a:lnSpc>
              <a:spcBef>
                <a:spcPts val="1000"/>
              </a:spcBef>
            </a:pPr>
            <a:r>
              <a:rPr lang="en-GB" sz="1500" dirty="0">
                <a:latin typeface="Linkpen 17a Print" panose="03050602060000000000" pitchFamily="66" charset="77"/>
              </a:rPr>
              <a:t>Barking and Dagenham, today, has opportunities in areas like education, healthcare, and technology. Schools, hospitals, and IT companies have opened up, offering new jobs to people in the area. </a:t>
            </a:r>
          </a:p>
          <a:p>
            <a:pPr>
              <a:lnSpc>
                <a:spcPts val="2520"/>
              </a:lnSpc>
              <a:spcBef>
                <a:spcPts val="1000"/>
              </a:spcBef>
            </a:pPr>
            <a:r>
              <a:rPr lang="en-GB" sz="1500" dirty="0">
                <a:latin typeface="Linkpen 17a Print" panose="03050602060000000000" pitchFamily="66" charset="77"/>
              </a:rPr>
              <a:t>The borough is always adapting and finding </a:t>
            </a:r>
            <a:r>
              <a:rPr lang="en-GB" sz="1500">
                <a:latin typeface="Linkpen 17a Print" panose="03050602060000000000" pitchFamily="66" charset="77"/>
              </a:rPr>
              <a:t>new ways </a:t>
            </a:r>
            <a:r>
              <a:rPr lang="en-GB" sz="1500" dirty="0">
                <a:latin typeface="Linkpen 17a Print" panose="03050602060000000000" pitchFamily="66" charset="77"/>
              </a:rPr>
              <a:t>for people to work and thrive.</a:t>
            </a:r>
          </a:p>
        </p:txBody>
      </p:sp>
    </p:spTree>
    <p:extLst>
      <p:ext uri="{BB962C8B-B14F-4D97-AF65-F5344CB8AC3E}">
        <p14:creationId xmlns:p14="http://schemas.microsoft.com/office/powerpoint/2010/main" val="2259655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500"/>
                                        <p:tgtEl>
                                          <p:spTgt spid="10">
                                            <p:txEl>
                                              <p:pRg st="0" end="0"/>
                                            </p:tx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xEl>
                                              <p:pRg st="1" end="1"/>
                                            </p:txEl>
                                          </p:spTgt>
                                        </p:tgtEl>
                                        <p:attrNameLst>
                                          <p:attrName>style.visibility</p:attrName>
                                        </p:attrNameLst>
                                      </p:cBhvr>
                                      <p:to>
                                        <p:strVal val="visible"/>
                                      </p:to>
                                    </p:set>
                                    <p:animEffect transition="in" filter="fade">
                                      <p:cBhvr>
                                        <p:cTn id="30" dur="500"/>
                                        <p:tgtEl>
                                          <p:spTgt spid="8">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animEffect transition="in" filter="fade">
                                      <p:cBhvr>
                                        <p:cTn id="35" dur="500"/>
                                        <p:tgtEl>
                                          <p:spTgt spid="8">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8">
                                            <p:txEl>
                                              <p:pRg st="3" end="3"/>
                                            </p:txEl>
                                          </p:spTgt>
                                        </p:tgtEl>
                                        <p:attrNameLst>
                                          <p:attrName>style.visibility</p:attrName>
                                        </p:attrNameLst>
                                      </p:cBhvr>
                                      <p:to>
                                        <p:strVal val="visible"/>
                                      </p:to>
                                    </p:set>
                                    <p:animEffect transition="in" filter="fade">
                                      <p:cBhvr>
                                        <p:cTn id="40" dur="500"/>
                                        <p:tgtEl>
                                          <p:spTgt spid="8">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
                                            <p:txEl>
                                              <p:pRg st="4" end="4"/>
                                            </p:txEl>
                                          </p:spTgt>
                                        </p:tgtEl>
                                        <p:attrNameLst>
                                          <p:attrName>style.visibility</p:attrName>
                                        </p:attrNameLst>
                                      </p:cBhvr>
                                      <p:to>
                                        <p:strVal val="visible"/>
                                      </p:to>
                                    </p:set>
                                    <p:animEffect transition="in" filter="fade">
                                      <p:cBhvr>
                                        <p:cTn id="45" dur="500"/>
                                        <p:tgtEl>
                                          <p:spTgt spid="8">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0" grpId="0" uiExpand="1" build="p"/>
      <p:bldP spid="11" grpId="0"/>
      <p:bldP spid="8"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6D531-DB15-B91F-5DDA-3842CEC586DF}"/>
              </a:ext>
            </a:extLst>
          </p:cNvPr>
          <p:cNvSpPr>
            <a:spLocks noGrp="1"/>
          </p:cNvSpPr>
          <p:nvPr>
            <p:ph type="ctrTitle"/>
          </p:nvPr>
        </p:nvSpPr>
        <p:spPr>
          <a:xfrm>
            <a:off x="1524000" y="-3153805"/>
            <a:ext cx="9144000" cy="2387600"/>
          </a:xfrm>
        </p:spPr>
        <p:txBody>
          <a:bodyPr/>
          <a:lstStyle/>
          <a:p>
            <a:r>
              <a:rPr lang="en-US" dirty="0"/>
              <a:t>A</a:t>
            </a:r>
            <a:r>
              <a:rPr lang="en-US" baseline="0" dirty="0"/>
              <a:t> Man with a Vision </a:t>
            </a:r>
            <a:endParaRPr lang="en-US" dirty="0"/>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A Man with a Vision</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372037"/>
            <a:ext cx="5709761" cy="3449662"/>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Samuel Williams, a visionary engineer and entrepreneur, made an incredible mark on the industrial landscape of Dagenham in 1887 through his development of the Dagenham dock. </a:t>
            </a:r>
          </a:p>
          <a:p>
            <a:pPr>
              <a:lnSpc>
                <a:spcPts val="2820"/>
              </a:lnSpc>
              <a:spcBef>
                <a:spcPts val="1200"/>
              </a:spcBef>
            </a:pPr>
            <a:r>
              <a:rPr lang="en-GB" sz="1600" dirty="0">
                <a:latin typeface="Linkpen 17a Print" panose="03050602060000000000" pitchFamily="66" charset="77"/>
              </a:rPr>
              <a:t>An innovator, Williams recognised the tremendous potential of the riverfront location for maritime trade and how this could transform the local economy.</a:t>
            </a:r>
          </a:p>
        </p:txBody>
      </p:sp>
      <p:pic>
        <p:nvPicPr>
          <p:cNvPr id="3" name="Picture 2" descr="A picture containing a fishing boat">
            <a:extLst>
              <a:ext uri="{FF2B5EF4-FFF2-40B4-BE49-F238E27FC236}">
                <a16:creationId xmlns:a16="http://schemas.microsoft.com/office/drawing/2014/main" id="{20886BF7-5022-0B2E-E299-A66FB76E05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9645" y="309491"/>
            <a:ext cx="6654953" cy="6239018"/>
          </a:xfrm>
          <a:prstGeom prst="rect">
            <a:avLst/>
          </a:prstGeom>
        </p:spPr>
      </p:pic>
      <p:pic>
        <p:nvPicPr>
          <p:cNvPr id="4" name="Picture 3">
            <a:extLst>
              <a:ext uri="{FF2B5EF4-FFF2-40B4-BE49-F238E27FC236}">
                <a16:creationId xmlns:a16="http://schemas.microsoft.com/office/drawing/2014/main" id="{EE5741A7-1C23-23B8-046C-2C3D60601C96}"/>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44537" y="5474825"/>
            <a:ext cx="1647461" cy="1381732"/>
          </a:xfrm>
          <a:prstGeom prst="rect">
            <a:avLst/>
          </a:prstGeom>
        </p:spPr>
      </p:pic>
    </p:spTree>
    <p:extLst>
      <p:ext uri="{BB962C8B-B14F-4D97-AF65-F5344CB8AC3E}">
        <p14:creationId xmlns:p14="http://schemas.microsoft.com/office/powerpoint/2010/main" val="786145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1+#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animEffect transition="in" filter="fade">
                                      <p:cBhvr>
                                        <p:cTn id="2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7451C258-8AA2-7C54-8786-3CA532D962F3}"/>
              </a:ext>
            </a:extLst>
          </p:cNvPr>
          <p:cNvSpPr>
            <a:spLocks noGrp="1"/>
          </p:cNvSpPr>
          <p:nvPr>
            <p:ph type="ctrTitle"/>
          </p:nvPr>
        </p:nvSpPr>
        <p:spPr>
          <a:xfrm>
            <a:off x="1524000" y="-2624888"/>
            <a:ext cx="9144000" cy="2387600"/>
          </a:xfrm>
        </p:spPr>
        <p:txBody>
          <a:bodyPr/>
          <a:lstStyle/>
          <a:p>
            <a:r>
              <a:rPr lang="en-US" dirty="0"/>
              <a:t>The Dagenham</a:t>
            </a:r>
            <a:r>
              <a:rPr lang="en-US" baseline="0" dirty="0"/>
              <a:t> Breach</a:t>
            </a:r>
            <a:endParaRPr lang="en-US" dirty="0"/>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The Dagenham Breach</a:t>
            </a:r>
          </a:p>
        </p:txBody>
      </p:sp>
      <p:pic>
        <p:nvPicPr>
          <p:cNvPr id="2" name="Picture 1" descr="An old map of Dagenham in 1928, showing a section of the River Thames and breach area.">
            <a:extLst>
              <a:ext uri="{FF2B5EF4-FFF2-40B4-BE49-F238E27FC236}">
                <a16:creationId xmlns:a16="http://schemas.microsoft.com/office/drawing/2014/main" id="{81A92216-55E2-4EE2-4530-F1BCA98B04CD}"/>
              </a:ext>
            </a:extLst>
          </p:cNvPr>
          <p:cNvPicPr>
            <a:picLocks noChangeAspect="1"/>
          </p:cNvPicPr>
          <p:nvPr/>
        </p:nvPicPr>
        <p:blipFill rotWithShape="1">
          <a:blip r:embed="rId3"/>
          <a:srcRect l="11458" t="35618" r="11024" b="7775"/>
          <a:stretch/>
        </p:blipFill>
        <p:spPr>
          <a:xfrm>
            <a:off x="551988" y="1404190"/>
            <a:ext cx="3221359" cy="3457013"/>
          </a:xfrm>
          <a:prstGeom prst="rect">
            <a:avLst/>
          </a:prstGeom>
          <a:ln w="19050">
            <a:solidFill>
              <a:schemeClr val="tx1"/>
            </a:solidFill>
          </a:ln>
        </p:spPr>
      </p:pic>
      <p:sp>
        <p:nvSpPr>
          <p:cNvPr id="3" name="TextBox 2">
            <a:extLst>
              <a:ext uri="{FF2B5EF4-FFF2-40B4-BE49-F238E27FC236}">
                <a16:creationId xmlns:a16="http://schemas.microsoft.com/office/drawing/2014/main" id="{5E1F043F-CFB5-B5FF-E798-1247C5F96357}"/>
              </a:ext>
            </a:extLst>
          </p:cNvPr>
          <p:cNvSpPr txBox="1"/>
          <p:nvPr/>
        </p:nvSpPr>
        <p:spPr>
          <a:xfrm>
            <a:off x="1459613" y="4615559"/>
            <a:ext cx="2345801" cy="261610"/>
          </a:xfrm>
          <a:prstGeom prst="rect">
            <a:avLst/>
          </a:prstGeom>
          <a:noFill/>
        </p:spPr>
        <p:txBody>
          <a:bodyPr wrap="square" rtlCol="0">
            <a:spAutoFit/>
          </a:bodyPr>
          <a:lstStyle/>
          <a:p>
            <a:pPr algn="r"/>
            <a:r>
              <a:rPr lang="en-US" sz="1050" dirty="0"/>
              <a:t>© </a:t>
            </a:r>
            <a:r>
              <a:rPr lang="en-US" sz="1050" dirty="0" err="1"/>
              <a:t>Alamy</a:t>
            </a:r>
            <a:r>
              <a:rPr lang="en-US" sz="1050" dirty="0"/>
              <a:t> Ref: FB8EE5</a:t>
            </a:r>
          </a:p>
        </p:txBody>
      </p:sp>
      <p:sp>
        <p:nvSpPr>
          <p:cNvPr id="8" name="TextBox 7">
            <a:extLst>
              <a:ext uri="{FF2B5EF4-FFF2-40B4-BE49-F238E27FC236}">
                <a16:creationId xmlns:a16="http://schemas.microsoft.com/office/drawing/2014/main" id="{D865BA71-9D09-29EE-229D-D2C900EC273E}"/>
              </a:ext>
            </a:extLst>
          </p:cNvPr>
          <p:cNvSpPr txBox="1"/>
          <p:nvPr/>
        </p:nvSpPr>
        <p:spPr>
          <a:xfrm>
            <a:off x="3912243" y="1337312"/>
            <a:ext cx="7812911" cy="1066959"/>
          </a:xfrm>
          <a:prstGeom prst="rect">
            <a:avLst/>
          </a:prstGeom>
          <a:noFill/>
        </p:spPr>
        <p:txBody>
          <a:bodyPr wrap="square">
            <a:spAutoFit/>
          </a:bodyPr>
          <a:lstStyle/>
          <a:p>
            <a:pPr>
              <a:lnSpc>
                <a:spcPts val="2620"/>
              </a:lnSpc>
              <a:spcBef>
                <a:spcPts val="1200"/>
              </a:spcBef>
            </a:pPr>
            <a:r>
              <a:rPr lang="en-GB" sz="1500" dirty="0">
                <a:latin typeface="Linkpen 17a Print" panose="03050602060000000000" pitchFamily="66" charset="77"/>
              </a:rPr>
              <a:t>With determination, he planned and oversaw the construction of a deep-water dock that could accommodate larger vessels, enabling the efficient loading and unloading of goods.</a:t>
            </a:r>
          </a:p>
        </p:txBody>
      </p:sp>
      <p:pic>
        <p:nvPicPr>
          <p:cNvPr id="10" name="Picture 9">
            <a:extLst>
              <a:ext uri="{FF2B5EF4-FFF2-40B4-BE49-F238E27FC236}">
                <a16:creationId xmlns:a16="http://schemas.microsoft.com/office/drawing/2014/main" id="{4D75B036-3BDF-3578-5641-9B54CE7C900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988" y="4952521"/>
            <a:ext cx="283340" cy="201320"/>
          </a:xfrm>
          <a:prstGeom prst="rect">
            <a:avLst/>
          </a:prstGeom>
        </p:spPr>
      </p:pic>
      <p:sp>
        <p:nvSpPr>
          <p:cNvPr id="11" name="TextBox 10">
            <a:extLst>
              <a:ext uri="{FF2B5EF4-FFF2-40B4-BE49-F238E27FC236}">
                <a16:creationId xmlns:a16="http://schemas.microsoft.com/office/drawing/2014/main" id="{7373D13F-29C3-9378-3EA8-EC87435345AA}"/>
              </a:ext>
            </a:extLst>
          </p:cNvPr>
          <p:cNvSpPr txBox="1"/>
          <p:nvPr/>
        </p:nvSpPr>
        <p:spPr>
          <a:xfrm>
            <a:off x="849735" y="4832511"/>
            <a:ext cx="4729262" cy="411651"/>
          </a:xfrm>
          <a:prstGeom prst="rect">
            <a:avLst/>
          </a:prstGeom>
          <a:noFill/>
        </p:spPr>
        <p:txBody>
          <a:bodyPr wrap="square">
            <a:spAutoFit/>
          </a:bodyPr>
          <a:lstStyle/>
          <a:p>
            <a:pPr>
              <a:lnSpc>
                <a:spcPts val="2820"/>
              </a:lnSpc>
              <a:spcBef>
                <a:spcPts val="1200"/>
              </a:spcBef>
            </a:pPr>
            <a:r>
              <a:rPr lang="en-GB" sz="1200" dirty="0">
                <a:latin typeface="Linkpen 17a Print" panose="03050602060000000000" pitchFamily="66" charset="77"/>
              </a:rPr>
              <a:t>Barking 1928 map of Dagenham.</a:t>
            </a:r>
          </a:p>
        </p:txBody>
      </p:sp>
      <p:sp>
        <p:nvSpPr>
          <p:cNvPr id="13" name="TextBox 12">
            <a:extLst>
              <a:ext uri="{FF2B5EF4-FFF2-40B4-BE49-F238E27FC236}">
                <a16:creationId xmlns:a16="http://schemas.microsoft.com/office/drawing/2014/main" id="{57A1743D-0DE8-7950-5353-14FC6A2906E5}"/>
              </a:ext>
            </a:extLst>
          </p:cNvPr>
          <p:cNvSpPr txBox="1"/>
          <p:nvPr/>
        </p:nvSpPr>
        <p:spPr>
          <a:xfrm>
            <a:off x="783484" y="5088646"/>
            <a:ext cx="3221359" cy="400110"/>
          </a:xfrm>
          <a:prstGeom prst="rect">
            <a:avLst/>
          </a:prstGeom>
          <a:noFill/>
        </p:spPr>
        <p:txBody>
          <a:bodyPr wrap="square">
            <a:spAutoFit/>
          </a:bodyPr>
          <a:lstStyle/>
          <a:p>
            <a:pPr algn="ctr">
              <a:lnSpc>
                <a:spcPts val="2820"/>
              </a:lnSpc>
              <a:spcBef>
                <a:spcPts val="1200"/>
              </a:spcBef>
            </a:pPr>
            <a:r>
              <a:rPr lang="en-GB" sz="1000" dirty="0">
                <a:latin typeface="Linkpen 17a Print" panose="03050602060000000000" pitchFamily="66" charset="77"/>
              </a:rPr>
              <a:t>It shows the dock and the breach area.</a:t>
            </a:r>
          </a:p>
        </p:txBody>
      </p:sp>
      <p:sp>
        <p:nvSpPr>
          <p:cNvPr id="5" name="TextBox 4">
            <a:extLst>
              <a:ext uri="{FF2B5EF4-FFF2-40B4-BE49-F238E27FC236}">
                <a16:creationId xmlns:a16="http://schemas.microsoft.com/office/drawing/2014/main" id="{5FFCAC50-163F-0593-B1A7-C3B143B7B684}"/>
              </a:ext>
            </a:extLst>
          </p:cNvPr>
          <p:cNvSpPr txBox="1"/>
          <p:nvPr/>
        </p:nvSpPr>
        <p:spPr>
          <a:xfrm>
            <a:off x="3912242" y="2455500"/>
            <a:ext cx="7812911" cy="1066959"/>
          </a:xfrm>
          <a:prstGeom prst="rect">
            <a:avLst/>
          </a:prstGeom>
          <a:noFill/>
        </p:spPr>
        <p:txBody>
          <a:bodyPr wrap="square">
            <a:spAutoFit/>
          </a:bodyPr>
          <a:lstStyle/>
          <a:p>
            <a:pPr>
              <a:lnSpc>
                <a:spcPts val="2620"/>
              </a:lnSpc>
              <a:spcBef>
                <a:spcPts val="1200"/>
              </a:spcBef>
            </a:pPr>
            <a:r>
              <a:rPr lang="en-GB" sz="1500" dirty="0">
                <a:latin typeface="Linkpen 17a Print" panose="03050602060000000000" pitchFamily="66" charset="77"/>
              </a:rPr>
              <a:t>The timber dock had railway connections to central London and propelled Dagenham into a bustling centre, attracting merchants and traders from far and wide. </a:t>
            </a:r>
          </a:p>
        </p:txBody>
      </p:sp>
      <p:sp>
        <p:nvSpPr>
          <p:cNvPr id="6" name="TextBox 5">
            <a:extLst>
              <a:ext uri="{FF2B5EF4-FFF2-40B4-BE49-F238E27FC236}">
                <a16:creationId xmlns:a16="http://schemas.microsoft.com/office/drawing/2014/main" id="{CB2A1848-0EBA-8B69-19F1-93A2C0C3BDC6}"/>
              </a:ext>
            </a:extLst>
          </p:cNvPr>
          <p:cNvSpPr txBox="1"/>
          <p:nvPr/>
        </p:nvSpPr>
        <p:spPr>
          <a:xfrm>
            <a:off x="3912242" y="3573688"/>
            <a:ext cx="7812911" cy="1733808"/>
          </a:xfrm>
          <a:prstGeom prst="rect">
            <a:avLst/>
          </a:prstGeom>
          <a:noFill/>
        </p:spPr>
        <p:txBody>
          <a:bodyPr wrap="square">
            <a:spAutoFit/>
          </a:bodyPr>
          <a:lstStyle/>
          <a:p>
            <a:pPr>
              <a:lnSpc>
                <a:spcPts val="2620"/>
              </a:lnSpc>
              <a:spcBef>
                <a:spcPts val="1200"/>
              </a:spcBef>
            </a:pPr>
            <a:r>
              <a:rPr lang="en-GB" sz="1500" dirty="0">
                <a:latin typeface="Linkpen 17a Print" panose="03050602060000000000" pitchFamily="66" charset="77"/>
              </a:rPr>
              <a:t>The area where the dock was located was marshland. This was due to the River Thames bursting its banks. Samuel’s youngest son, designed steel reinforced concrete which could reclaim the land, allowing their company to build and offer factories to manufacturing tenants in the area.</a:t>
            </a:r>
          </a:p>
        </p:txBody>
      </p:sp>
      <p:sp>
        <p:nvSpPr>
          <p:cNvPr id="9" name="TextBox 8">
            <a:extLst>
              <a:ext uri="{FF2B5EF4-FFF2-40B4-BE49-F238E27FC236}">
                <a16:creationId xmlns:a16="http://schemas.microsoft.com/office/drawing/2014/main" id="{6C722CB6-3200-9AC7-E784-07F1F1DEE9DE}"/>
              </a:ext>
            </a:extLst>
          </p:cNvPr>
          <p:cNvSpPr txBox="1"/>
          <p:nvPr/>
        </p:nvSpPr>
        <p:spPr>
          <a:xfrm>
            <a:off x="534053" y="5520688"/>
            <a:ext cx="10070758" cy="954107"/>
          </a:xfrm>
          <a:prstGeom prst="rect">
            <a:avLst/>
          </a:prstGeom>
          <a:noFill/>
        </p:spPr>
        <p:txBody>
          <a:bodyPr wrap="square">
            <a:spAutoFit/>
          </a:bodyPr>
          <a:lstStyle/>
          <a:p>
            <a:pPr algn="ctr"/>
            <a:r>
              <a:rPr lang="en-GB" sz="2800" dirty="0">
                <a:solidFill>
                  <a:srgbClr val="EC5E43"/>
                </a:solidFill>
                <a:latin typeface="Superclarendon Rg" panose="02000505080000020003" pitchFamily="2" charset="77"/>
              </a:rPr>
              <a:t>What would have made the factories attractive to growing companies?</a:t>
            </a:r>
          </a:p>
        </p:txBody>
      </p:sp>
      <p:pic>
        <p:nvPicPr>
          <p:cNvPr id="4" name="Picture 3">
            <a:extLst>
              <a:ext uri="{FF2B5EF4-FFF2-40B4-BE49-F238E27FC236}">
                <a16:creationId xmlns:a16="http://schemas.microsoft.com/office/drawing/2014/main" id="{EE5741A7-1C23-23B8-046C-2C3D60601C96}"/>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4537" y="5474825"/>
            <a:ext cx="1647461" cy="1381732"/>
          </a:xfrm>
          <a:prstGeom prst="rect">
            <a:avLst/>
          </a:prstGeom>
        </p:spPr>
      </p:pic>
    </p:spTree>
    <p:extLst>
      <p:ext uri="{BB962C8B-B14F-4D97-AF65-F5344CB8AC3E}">
        <p14:creationId xmlns:p14="http://schemas.microsoft.com/office/powerpoint/2010/main" val="4040239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fade">
                                      <p:cBhvr>
                                        <p:cTn id="25" dur="500"/>
                                        <p:tgtEl>
                                          <p:spTgt spid="11">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500"/>
                                        <p:tgtEl>
                                          <p:spTgt spid="1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Effect transition="in" filter="fade">
                                      <p:cBhvr>
                                        <p:cTn id="33" dur="500"/>
                                        <p:tgtEl>
                                          <p:spTgt spid="5">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6">
                                            <p:txEl>
                                              <p:pRg st="0" end="0"/>
                                            </p:txEl>
                                          </p:spTgt>
                                        </p:tgtEl>
                                        <p:attrNameLst>
                                          <p:attrName>style.visibility</p:attrName>
                                        </p:attrNameLst>
                                      </p:cBhvr>
                                      <p:to>
                                        <p:strVal val="visible"/>
                                      </p:to>
                                    </p:set>
                                    <p:animEffect transition="in" filter="fade">
                                      <p:cBhvr>
                                        <p:cTn id="38" dur="500"/>
                                        <p:tgtEl>
                                          <p:spTgt spid="6">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8" grpId="0" uiExpand="1" build="p"/>
      <p:bldP spid="11" grpId="0" uiExpand="1" build="p"/>
      <p:bldP spid="13" grpId="0" uiExpand="1" build="p"/>
      <p:bldP spid="5" grpId="0" uiExpand="1" build="p"/>
      <p:bldP spid="6" grpId="0" uiExpand="1" build="p"/>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A3367-B729-C536-C987-B5E8A07AA3B8}"/>
              </a:ext>
            </a:extLst>
          </p:cNvPr>
          <p:cNvSpPr>
            <a:spLocks noGrp="1"/>
          </p:cNvSpPr>
          <p:nvPr>
            <p:ph type="ctrTitle"/>
          </p:nvPr>
        </p:nvSpPr>
        <p:spPr>
          <a:xfrm>
            <a:off x="1524000" y="-2587009"/>
            <a:ext cx="9144000" cy="2387600"/>
          </a:xfrm>
        </p:spPr>
        <p:txBody>
          <a:bodyPr/>
          <a:lstStyle/>
          <a:p>
            <a:r>
              <a:rPr lang="en-US" dirty="0"/>
              <a:t>A Growing</a:t>
            </a:r>
            <a:r>
              <a:rPr lang="en-US" baseline="0" dirty="0"/>
              <a:t> Borough</a:t>
            </a:r>
            <a:endParaRPr lang="en-US" dirty="0"/>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A Growing Borough</a:t>
            </a:r>
          </a:p>
        </p:txBody>
      </p:sp>
      <p:sp>
        <p:nvSpPr>
          <p:cNvPr id="8" name="TextBox 7">
            <a:extLst>
              <a:ext uri="{FF2B5EF4-FFF2-40B4-BE49-F238E27FC236}">
                <a16:creationId xmlns:a16="http://schemas.microsoft.com/office/drawing/2014/main" id="{D865BA71-9D09-29EE-229D-D2C900EC273E}"/>
              </a:ext>
            </a:extLst>
          </p:cNvPr>
          <p:cNvSpPr txBox="1"/>
          <p:nvPr/>
        </p:nvSpPr>
        <p:spPr>
          <a:xfrm>
            <a:off x="406869" y="1302587"/>
            <a:ext cx="11318286" cy="1066959"/>
          </a:xfrm>
          <a:prstGeom prst="rect">
            <a:avLst/>
          </a:prstGeom>
          <a:noFill/>
        </p:spPr>
        <p:txBody>
          <a:bodyPr wrap="square">
            <a:spAutoFit/>
          </a:bodyPr>
          <a:lstStyle/>
          <a:p>
            <a:pPr>
              <a:lnSpc>
                <a:spcPts val="2620"/>
              </a:lnSpc>
              <a:spcBef>
                <a:spcPts val="1200"/>
              </a:spcBef>
            </a:pPr>
            <a:r>
              <a:rPr lang="en-GB" sz="1500" dirty="0">
                <a:latin typeface="Linkpen 17a Print" panose="03050602060000000000" pitchFamily="66" charset="77"/>
              </a:rPr>
              <a:t>During the 20th century industry boomed around Britain – Barking and Dagenham was no exception. Whilst other towns became famous for their specific wares, factories in this area were producing a huge range of different products, ready to be shipped and sold around the world.</a:t>
            </a:r>
          </a:p>
        </p:txBody>
      </p:sp>
      <p:pic>
        <p:nvPicPr>
          <p:cNvPr id="35" name="Picture 34" descr="A black tire with a black background">
            <a:extLst>
              <a:ext uri="{FF2B5EF4-FFF2-40B4-BE49-F238E27FC236}">
                <a16:creationId xmlns:a16="http://schemas.microsoft.com/office/drawing/2014/main" id="{BC2F0A28-33D9-3BB1-1A97-5B9C6644E2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6214" y="2441169"/>
            <a:ext cx="1616504" cy="1543442"/>
          </a:xfrm>
          <a:prstGeom prst="rect">
            <a:avLst/>
          </a:prstGeom>
        </p:spPr>
      </p:pic>
      <p:pic>
        <p:nvPicPr>
          <p:cNvPr id="33" name="Picture 32" descr="A battery">
            <a:extLst>
              <a:ext uri="{FF2B5EF4-FFF2-40B4-BE49-F238E27FC236}">
                <a16:creationId xmlns:a16="http://schemas.microsoft.com/office/drawing/2014/main" id="{CA7A788B-62B9-2773-3EF0-7DC36FFE110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517551" y="2441169"/>
            <a:ext cx="1606995" cy="1543442"/>
          </a:xfrm>
          <a:prstGeom prst="rect">
            <a:avLst/>
          </a:prstGeom>
        </p:spPr>
      </p:pic>
      <p:pic>
        <p:nvPicPr>
          <p:cNvPr id="15" name="Picture 14" descr="A tin of pink paint.">
            <a:extLst>
              <a:ext uri="{FF2B5EF4-FFF2-40B4-BE49-F238E27FC236}">
                <a16:creationId xmlns:a16="http://schemas.microsoft.com/office/drawing/2014/main" id="{8B3BB771-EECE-F628-F434-82F07E5A3B7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269380" y="2441169"/>
            <a:ext cx="1616505" cy="1543442"/>
          </a:xfrm>
          <a:prstGeom prst="rect">
            <a:avLst/>
          </a:prstGeom>
        </p:spPr>
      </p:pic>
      <p:pic>
        <p:nvPicPr>
          <p:cNvPr id="12" name="Picture 11" descr="A red Ford car.">
            <a:extLst>
              <a:ext uri="{FF2B5EF4-FFF2-40B4-BE49-F238E27FC236}">
                <a16:creationId xmlns:a16="http://schemas.microsoft.com/office/drawing/2014/main" id="{E4444848-812A-ABBA-A8FA-53B5234FEAAF}"/>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025964" y="2436603"/>
            <a:ext cx="1616504" cy="1552575"/>
          </a:xfrm>
          <a:prstGeom prst="rect">
            <a:avLst/>
          </a:prstGeom>
        </p:spPr>
      </p:pic>
      <p:pic>
        <p:nvPicPr>
          <p:cNvPr id="17" name="Picture 16" descr="A science beaker with green liquid">
            <a:extLst>
              <a:ext uri="{FF2B5EF4-FFF2-40B4-BE49-F238E27FC236}">
                <a16:creationId xmlns:a16="http://schemas.microsoft.com/office/drawing/2014/main" id="{D3DE255D-C6C1-1B23-44F9-4A120C80A26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82548" y="2441169"/>
            <a:ext cx="1616504" cy="1543442"/>
          </a:xfrm>
          <a:prstGeom prst="rect">
            <a:avLst/>
          </a:prstGeom>
        </p:spPr>
      </p:pic>
      <p:pic>
        <p:nvPicPr>
          <p:cNvPr id="19" name="Picture 18" descr="A white and orange t-shirt.">
            <a:extLst>
              <a:ext uri="{FF2B5EF4-FFF2-40B4-BE49-F238E27FC236}">
                <a16:creationId xmlns:a16="http://schemas.microsoft.com/office/drawing/2014/main" id="{C4DA17E3-FC5F-08E9-AC4F-068BC07A780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539129" y="2441169"/>
            <a:ext cx="1616504" cy="1543442"/>
          </a:xfrm>
          <a:prstGeom prst="rect">
            <a:avLst/>
          </a:prstGeom>
        </p:spPr>
      </p:pic>
      <p:sp>
        <p:nvSpPr>
          <p:cNvPr id="38" name="TextBox 37">
            <a:extLst>
              <a:ext uri="{FF2B5EF4-FFF2-40B4-BE49-F238E27FC236}">
                <a16:creationId xmlns:a16="http://schemas.microsoft.com/office/drawing/2014/main" id="{7FA092E0-C39C-F8F9-25F4-7E80C597D937}"/>
              </a:ext>
            </a:extLst>
          </p:cNvPr>
          <p:cNvSpPr txBox="1"/>
          <p:nvPr/>
        </p:nvSpPr>
        <p:spPr>
          <a:xfrm>
            <a:off x="756214" y="3983541"/>
            <a:ext cx="1616503" cy="307777"/>
          </a:xfrm>
          <a:prstGeom prst="rect">
            <a:avLst/>
          </a:prstGeom>
          <a:noFill/>
        </p:spPr>
        <p:txBody>
          <a:bodyPr wrap="square" rtlCol="0">
            <a:spAutoFit/>
          </a:bodyPr>
          <a:lstStyle/>
          <a:p>
            <a:pPr algn="ctr"/>
            <a:r>
              <a:rPr lang="en-US" sz="1400" dirty="0">
                <a:latin typeface="Linkpen 17a Print" panose="03050602060000000000" pitchFamily="66" charset="77"/>
              </a:rPr>
              <a:t>rubber </a:t>
            </a:r>
            <a:r>
              <a:rPr lang="en-US" sz="1400" dirty="0" err="1">
                <a:latin typeface="Linkpen 17a Print" panose="03050602060000000000" pitchFamily="66" charset="77"/>
              </a:rPr>
              <a:t>tyres</a:t>
            </a:r>
            <a:endParaRPr lang="en-US" sz="1400" dirty="0">
              <a:latin typeface="Linkpen 17a Print" panose="03050602060000000000" pitchFamily="66" charset="77"/>
            </a:endParaRPr>
          </a:p>
        </p:txBody>
      </p:sp>
      <p:sp>
        <p:nvSpPr>
          <p:cNvPr id="39" name="TextBox 38">
            <a:extLst>
              <a:ext uri="{FF2B5EF4-FFF2-40B4-BE49-F238E27FC236}">
                <a16:creationId xmlns:a16="http://schemas.microsoft.com/office/drawing/2014/main" id="{4E58D15C-7A34-1336-EEBC-CE85A836FE28}"/>
              </a:ext>
            </a:extLst>
          </p:cNvPr>
          <p:cNvSpPr txBox="1"/>
          <p:nvPr/>
        </p:nvSpPr>
        <p:spPr>
          <a:xfrm>
            <a:off x="2512797" y="3983541"/>
            <a:ext cx="1616503" cy="307777"/>
          </a:xfrm>
          <a:prstGeom prst="rect">
            <a:avLst/>
          </a:prstGeom>
          <a:noFill/>
        </p:spPr>
        <p:txBody>
          <a:bodyPr wrap="square" rtlCol="0">
            <a:spAutoFit/>
          </a:bodyPr>
          <a:lstStyle/>
          <a:p>
            <a:pPr algn="ctr"/>
            <a:r>
              <a:rPr lang="en-US" sz="1400" dirty="0">
                <a:latin typeface="Linkpen 17a Print" panose="03050602060000000000" pitchFamily="66" charset="77"/>
              </a:rPr>
              <a:t>batteries</a:t>
            </a:r>
          </a:p>
        </p:txBody>
      </p:sp>
      <p:sp>
        <p:nvSpPr>
          <p:cNvPr id="40" name="TextBox 39">
            <a:extLst>
              <a:ext uri="{FF2B5EF4-FFF2-40B4-BE49-F238E27FC236}">
                <a16:creationId xmlns:a16="http://schemas.microsoft.com/office/drawing/2014/main" id="{BBF96358-AB55-84FE-E824-5DEC60A7039F}"/>
              </a:ext>
            </a:extLst>
          </p:cNvPr>
          <p:cNvSpPr txBox="1"/>
          <p:nvPr/>
        </p:nvSpPr>
        <p:spPr>
          <a:xfrm>
            <a:off x="4269380" y="3983541"/>
            <a:ext cx="1616503" cy="307777"/>
          </a:xfrm>
          <a:prstGeom prst="rect">
            <a:avLst/>
          </a:prstGeom>
          <a:noFill/>
        </p:spPr>
        <p:txBody>
          <a:bodyPr wrap="square" rtlCol="0">
            <a:spAutoFit/>
          </a:bodyPr>
          <a:lstStyle/>
          <a:p>
            <a:pPr algn="ctr"/>
            <a:r>
              <a:rPr lang="en-US" sz="1400" dirty="0">
                <a:latin typeface="Linkpen 17a Print" panose="03050602060000000000" pitchFamily="66" charset="77"/>
              </a:rPr>
              <a:t>paint</a:t>
            </a:r>
          </a:p>
        </p:txBody>
      </p:sp>
      <p:sp>
        <p:nvSpPr>
          <p:cNvPr id="41" name="TextBox 40">
            <a:extLst>
              <a:ext uri="{FF2B5EF4-FFF2-40B4-BE49-F238E27FC236}">
                <a16:creationId xmlns:a16="http://schemas.microsoft.com/office/drawing/2014/main" id="{03AB729D-7473-EBF5-DEB4-D9A42F74BA66}"/>
              </a:ext>
            </a:extLst>
          </p:cNvPr>
          <p:cNvSpPr txBox="1"/>
          <p:nvPr/>
        </p:nvSpPr>
        <p:spPr>
          <a:xfrm>
            <a:off x="6025963" y="3983541"/>
            <a:ext cx="1616503" cy="307777"/>
          </a:xfrm>
          <a:prstGeom prst="rect">
            <a:avLst/>
          </a:prstGeom>
          <a:noFill/>
        </p:spPr>
        <p:txBody>
          <a:bodyPr wrap="square" rtlCol="0">
            <a:spAutoFit/>
          </a:bodyPr>
          <a:lstStyle/>
          <a:p>
            <a:pPr algn="ctr"/>
            <a:r>
              <a:rPr lang="en-US" sz="1400" dirty="0">
                <a:latin typeface="Linkpen 17a Print" panose="03050602060000000000" pitchFamily="66" charset="77"/>
              </a:rPr>
              <a:t>cars</a:t>
            </a:r>
          </a:p>
        </p:txBody>
      </p:sp>
      <p:sp>
        <p:nvSpPr>
          <p:cNvPr id="42" name="TextBox 41">
            <a:extLst>
              <a:ext uri="{FF2B5EF4-FFF2-40B4-BE49-F238E27FC236}">
                <a16:creationId xmlns:a16="http://schemas.microsoft.com/office/drawing/2014/main" id="{2CFF3AA7-1673-7BFC-F2A4-CD6FD31DE604}"/>
              </a:ext>
            </a:extLst>
          </p:cNvPr>
          <p:cNvSpPr txBox="1"/>
          <p:nvPr/>
        </p:nvSpPr>
        <p:spPr>
          <a:xfrm>
            <a:off x="7782546" y="3983541"/>
            <a:ext cx="1616503" cy="307777"/>
          </a:xfrm>
          <a:prstGeom prst="rect">
            <a:avLst/>
          </a:prstGeom>
          <a:noFill/>
        </p:spPr>
        <p:txBody>
          <a:bodyPr wrap="square" rtlCol="0">
            <a:spAutoFit/>
          </a:bodyPr>
          <a:lstStyle/>
          <a:p>
            <a:pPr algn="ctr"/>
            <a:r>
              <a:rPr lang="en-US" sz="1400" dirty="0">
                <a:latin typeface="Linkpen 17a Print" panose="03050602060000000000" pitchFamily="66" charset="77"/>
              </a:rPr>
              <a:t>chemicals</a:t>
            </a:r>
          </a:p>
        </p:txBody>
      </p:sp>
      <p:sp>
        <p:nvSpPr>
          <p:cNvPr id="43" name="TextBox 42">
            <a:extLst>
              <a:ext uri="{FF2B5EF4-FFF2-40B4-BE49-F238E27FC236}">
                <a16:creationId xmlns:a16="http://schemas.microsoft.com/office/drawing/2014/main" id="{9001EEB8-B0E3-976D-6DBC-C1CB1FAE98F0}"/>
              </a:ext>
            </a:extLst>
          </p:cNvPr>
          <p:cNvSpPr txBox="1"/>
          <p:nvPr/>
        </p:nvSpPr>
        <p:spPr>
          <a:xfrm>
            <a:off x="9539128" y="3983541"/>
            <a:ext cx="1616503" cy="307777"/>
          </a:xfrm>
          <a:prstGeom prst="rect">
            <a:avLst/>
          </a:prstGeom>
          <a:noFill/>
        </p:spPr>
        <p:txBody>
          <a:bodyPr wrap="square" rtlCol="0">
            <a:spAutoFit/>
          </a:bodyPr>
          <a:lstStyle/>
          <a:p>
            <a:pPr algn="ctr"/>
            <a:r>
              <a:rPr lang="en-US" sz="1400" dirty="0">
                <a:latin typeface="Linkpen 17a Print" panose="03050602060000000000" pitchFamily="66" charset="77"/>
              </a:rPr>
              <a:t>clothes</a:t>
            </a:r>
          </a:p>
        </p:txBody>
      </p:sp>
      <p:pic>
        <p:nvPicPr>
          <p:cNvPr id="31" name="Picture 30" descr="A red and white striped container with popcorn.">
            <a:extLst>
              <a:ext uri="{FF2B5EF4-FFF2-40B4-BE49-F238E27FC236}">
                <a16:creationId xmlns:a16="http://schemas.microsoft.com/office/drawing/2014/main" id="{AA5429AD-82E2-DACA-6677-6A5FD3F7B68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83638" y="4342067"/>
            <a:ext cx="1616504" cy="1543442"/>
          </a:xfrm>
          <a:prstGeom prst="rect">
            <a:avLst/>
          </a:prstGeom>
        </p:spPr>
      </p:pic>
      <p:pic>
        <p:nvPicPr>
          <p:cNvPr id="29" name="Picture 28" descr="A sack of fertiliser ">
            <a:extLst>
              <a:ext uri="{FF2B5EF4-FFF2-40B4-BE49-F238E27FC236}">
                <a16:creationId xmlns:a16="http://schemas.microsoft.com/office/drawing/2014/main" id="{D18A8305-2CDE-4314-451E-6872827B47F9}"/>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2539490" y="4342067"/>
            <a:ext cx="1606995" cy="1543442"/>
          </a:xfrm>
          <a:prstGeom prst="rect">
            <a:avLst/>
          </a:prstGeom>
        </p:spPr>
      </p:pic>
      <p:pic>
        <p:nvPicPr>
          <p:cNvPr id="27" name="Picture 26" descr="A block of iron and steel.">
            <a:extLst>
              <a:ext uri="{FF2B5EF4-FFF2-40B4-BE49-F238E27FC236}">
                <a16:creationId xmlns:a16="http://schemas.microsoft.com/office/drawing/2014/main" id="{06BD4C7B-2245-E7A7-9375-227517EAA87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285834" y="4342067"/>
            <a:ext cx="1616504" cy="1543442"/>
          </a:xfrm>
          <a:prstGeom prst="rect">
            <a:avLst/>
          </a:prstGeom>
        </p:spPr>
      </p:pic>
      <p:pic>
        <p:nvPicPr>
          <p:cNvPr id="25" name="Picture 24" descr="A scoop of ice cream on a cone.">
            <a:extLst>
              <a:ext uri="{FF2B5EF4-FFF2-40B4-BE49-F238E27FC236}">
                <a16:creationId xmlns:a16="http://schemas.microsoft.com/office/drawing/2014/main" id="{E99C2F50-BAFB-5051-6EF8-58CB0E59455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036932" y="4342067"/>
            <a:ext cx="1616504" cy="1543442"/>
          </a:xfrm>
          <a:prstGeom prst="rect">
            <a:avLst/>
          </a:prstGeom>
        </p:spPr>
      </p:pic>
      <p:pic>
        <p:nvPicPr>
          <p:cNvPr id="23" name="Picture 22" descr="Power symbol.">
            <a:extLst>
              <a:ext uri="{FF2B5EF4-FFF2-40B4-BE49-F238E27FC236}">
                <a16:creationId xmlns:a16="http://schemas.microsoft.com/office/drawing/2014/main" id="{1AEF9F95-2D19-94E9-4A97-F6FA2BF53050}"/>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7788030" y="4342067"/>
            <a:ext cx="1616505" cy="1543442"/>
          </a:xfrm>
          <a:prstGeom prst="rect">
            <a:avLst/>
          </a:prstGeom>
        </p:spPr>
      </p:pic>
      <p:pic>
        <p:nvPicPr>
          <p:cNvPr id="21" name="Picture 20" descr="A cake on a plate.">
            <a:extLst>
              <a:ext uri="{FF2B5EF4-FFF2-40B4-BE49-F238E27FC236}">
                <a16:creationId xmlns:a16="http://schemas.microsoft.com/office/drawing/2014/main" id="{C5C223F6-2DEC-9EDB-C1A2-D62333049049}"/>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a:off x="9539128" y="4337501"/>
            <a:ext cx="1616504" cy="1552575"/>
          </a:xfrm>
          <a:prstGeom prst="rect">
            <a:avLst/>
          </a:prstGeom>
        </p:spPr>
      </p:pic>
      <p:sp>
        <p:nvSpPr>
          <p:cNvPr id="45" name="TextBox 44">
            <a:extLst>
              <a:ext uri="{FF2B5EF4-FFF2-40B4-BE49-F238E27FC236}">
                <a16:creationId xmlns:a16="http://schemas.microsoft.com/office/drawing/2014/main" id="{CF34EDDF-CF39-6216-DCD1-EA5756D0C3CF}"/>
              </a:ext>
            </a:extLst>
          </p:cNvPr>
          <p:cNvSpPr txBox="1"/>
          <p:nvPr/>
        </p:nvSpPr>
        <p:spPr>
          <a:xfrm>
            <a:off x="756214" y="5895168"/>
            <a:ext cx="1616503" cy="307777"/>
          </a:xfrm>
          <a:prstGeom prst="rect">
            <a:avLst/>
          </a:prstGeom>
          <a:noFill/>
        </p:spPr>
        <p:txBody>
          <a:bodyPr wrap="square" rtlCol="0">
            <a:spAutoFit/>
          </a:bodyPr>
          <a:lstStyle/>
          <a:p>
            <a:pPr algn="ctr"/>
            <a:r>
              <a:rPr lang="en-US" sz="1400" dirty="0">
                <a:latin typeface="Linkpen 17a Print" panose="03050602060000000000" pitchFamily="66" charset="77"/>
              </a:rPr>
              <a:t>popcorn</a:t>
            </a:r>
          </a:p>
        </p:txBody>
      </p:sp>
      <p:sp>
        <p:nvSpPr>
          <p:cNvPr id="46" name="TextBox 45">
            <a:extLst>
              <a:ext uri="{FF2B5EF4-FFF2-40B4-BE49-F238E27FC236}">
                <a16:creationId xmlns:a16="http://schemas.microsoft.com/office/drawing/2014/main" id="{E767DC3F-58BA-C7AB-2A79-9359F1540CBB}"/>
              </a:ext>
            </a:extLst>
          </p:cNvPr>
          <p:cNvSpPr txBox="1"/>
          <p:nvPr/>
        </p:nvSpPr>
        <p:spPr>
          <a:xfrm>
            <a:off x="2512797" y="5895168"/>
            <a:ext cx="1616503" cy="307777"/>
          </a:xfrm>
          <a:prstGeom prst="rect">
            <a:avLst/>
          </a:prstGeom>
          <a:noFill/>
        </p:spPr>
        <p:txBody>
          <a:bodyPr wrap="square" rtlCol="0">
            <a:spAutoFit/>
          </a:bodyPr>
          <a:lstStyle/>
          <a:p>
            <a:pPr algn="ctr"/>
            <a:r>
              <a:rPr lang="en-US" sz="1400" dirty="0" err="1">
                <a:latin typeface="Linkpen 17a Print" panose="03050602060000000000" pitchFamily="66" charset="77"/>
              </a:rPr>
              <a:t>fertiliser</a:t>
            </a:r>
            <a:endParaRPr lang="en-US" sz="1400" dirty="0">
              <a:latin typeface="Linkpen 17a Print" panose="03050602060000000000" pitchFamily="66" charset="77"/>
            </a:endParaRPr>
          </a:p>
        </p:txBody>
      </p:sp>
      <p:sp>
        <p:nvSpPr>
          <p:cNvPr id="47" name="TextBox 46">
            <a:extLst>
              <a:ext uri="{FF2B5EF4-FFF2-40B4-BE49-F238E27FC236}">
                <a16:creationId xmlns:a16="http://schemas.microsoft.com/office/drawing/2014/main" id="{F720298D-1FBC-E5F6-2677-1C632B451D45}"/>
              </a:ext>
            </a:extLst>
          </p:cNvPr>
          <p:cNvSpPr txBox="1"/>
          <p:nvPr/>
        </p:nvSpPr>
        <p:spPr>
          <a:xfrm>
            <a:off x="4199340" y="5895168"/>
            <a:ext cx="1756582" cy="307777"/>
          </a:xfrm>
          <a:prstGeom prst="rect">
            <a:avLst/>
          </a:prstGeom>
          <a:noFill/>
        </p:spPr>
        <p:txBody>
          <a:bodyPr wrap="square" rtlCol="0">
            <a:spAutoFit/>
          </a:bodyPr>
          <a:lstStyle/>
          <a:p>
            <a:pPr algn="ctr"/>
            <a:r>
              <a:rPr lang="en-US" sz="1400" dirty="0">
                <a:latin typeface="Linkpen 17a Print" panose="03050602060000000000" pitchFamily="66" charset="77"/>
              </a:rPr>
              <a:t>iron and steel</a:t>
            </a:r>
          </a:p>
        </p:txBody>
      </p:sp>
      <p:sp>
        <p:nvSpPr>
          <p:cNvPr id="48" name="TextBox 47">
            <a:extLst>
              <a:ext uri="{FF2B5EF4-FFF2-40B4-BE49-F238E27FC236}">
                <a16:creationId xmlns:a16="http://schemas.microsoft.com/office/drawing/2014/main" id="{45608DB4-3216-EF57-F8E3-2A3533D3BF1A}"/>
              </a:ext>
            </a:extLst>
          </p:cNvPr>
          <p:cNvSpPr txBox="1"/>
          <p:nvPr/>
        </p:nvSpPr>
        <p:spPr>
          <a:xfrm>
            <a:off x="6025963" y="5895168"/>
            <a:ext cx="1616503" cy="307777"/>
          </a:xfrm>
          <a:prstGeom prst="rect">
            <a:avLst/>
          </a:prstGeom>
          <a:noFill/>
        </p:spPr>
        <p:txBody>
          <a:bodyPr wrap="square" rtlCol="0">
            <a:spAutoFit/>
          </a:bodyPr>
          <a:lstStyle/>
          <a:p>
            <a:pPr algn="ctr"/>
            <a:r>
              <a:rPr lang="en-US" sz="1400" dirty="0">
                <a:latin typeface="Linkpen 17a Print" panose="03050602060000000000" pitchFamily="66" charset="77"/>
              </a:rPr>
              <a:t>ice cream</a:t>
            </a:r>
          </a:p>
        </p:txBody>
      </p:sp>
      <p:sp>
        <p:nvSpPr>
          <p:cNvPr id="49" name="TextBox 48">
            <a:extLst>
              <a:ext uri="{FF2B5EF4-FFF2-40B4-BE49-F238E27FC236}">
                <a16:creationId xmlns:a16="http://schemas.microsoft.com/office/drawing/2014/main" id="{1C276A17-6C1C-5479-2E75-0310A5347F67}"/>
              </a:ext>
            </a:extLst>
          </p:cNvPr>
          <p:cNvSpPr txBox="1"/>
          <p:nvPr/>
        </p:nvSpPr>
        <p:spPr>
          <a:xfrm>
            <a:off x="7782546" y="5895168"/>
            <a:ext cx="1616503" cy="307777"/>
          </a:xfrm>
          <a:prstGeom prst="rect">
            <a:avLst/>
          </a:prstGeom>
          <a:noFill/>
        </p:spPr>
        <p:txBody>
          <a:bodyPr wrap="square" rtlCol="0">
            <a:spAutoFit/>
          </a:bodyPr>
          <a:lstStyle/>
          <a:p>
            <a:pPr algn="ctr"/>
            <a:r>
              <a:rPr lang="en-US" sz="1400" dirty="0">
                <a:latin typeface="Linkpen 17a Print" panose="03050602060000000000" pitchFamily="66" charset="77"/>
              </a:rPr>
              <a:t>power</a:t>
            </a:r>
          </a:p>
        </p:txBody>
      </p:sp>
      <p:sp>
        <p:nvSpPr>
          <p:cNvPr id="50" name="TextBox 49">
            <a:extLst>
              <a:ext uri="{FF2B5EF4-FFF2-40B4-BE49-F238E27FC236}">
                <a16:creationId xmlns:a16="http://schemas.microsoft.com/office/drawing/2014/main" id="{3B7C14F2-FFCF-AF9D-FD05-21A76DDB5392}"/>
              </a:ext>
            </a:extLst>
          </p:cNvPr>
          <p:cNvSpPr txBox="1"/>
          <p:nvPr/>
        </p:nvSpPr>
        <p:spPr>
          <a:xfrm>
            <a:off x="9539128" y="5895168"/>
            <a:ext cx="1616503" cy="307777"/>
          </a:xfrm>
          <a:prstGeom prst="rect">
            <a:avLst/>
          </a:prstGeom>
          <a:noFill/>
        </p:spPr>
        <p:txBody>
          <a:bodyPr wrap="square" rtlCol="0">
            <a:spAutoFit/>
          </a:bodyPr>
          <a:lstStyle/>
          <a:p>
            <a:pPr algn="ctr"/>
            <a:r>
              <a:rPr lang="en-US" sz="1400" dirty="0">
                <a:latin typeface="Linkpen 17a Print" panose="03050602060000000000" pitchFamily="66" charset="77"/>
              </a:rPr>
              <a:t>food</a:t>
            </a:r>
          </a:p>
        </p:txBody>
      </p:sp>
      <p:pic>
        <p:nvPicPr>
          <p:cNvPr id="4" name="Picture 3">
            <a:extLst>
              <a:ext uri="{FF2B5EF4-FFF2-40B4-BE49-F238E27FC236}">
                <a16:creationId xmlns:a16="http://schemas.microsoft.com/office/drawing/2014/main" id="{EE5741A7-1C23-23B8-046C-2C3D60601C96}"/>
              </a:ext>
              <a:ext uri="{C183D7F6-B498-43B3-948B-1728B52AA6E4}">
                <adec:decorative xmlns:adec="http://schemas.microsoft.com/office/drawing/2017/decorative" val="1"/>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10544537" y="5474825"/>
            <a:ext cx="1647461" cy="1381732"/>
          </a:xfrm>
          <a:prstGeom prst="rect">
            <a:avLst/>
          </a:prstGeom>
        </p:spPr>
      </p:pic>
    </p:spTree>
    <p:extLst>
      <p:ext uri="{BB962C8B-B14F-4D97-AF65-F5344CB8AC3E}">
        <p14:creationId xmlns:p14="http://schemas.microsoft.com/office/powerpoint/2010/main" val="408655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fade">
                                      <p:cBhvr>
                                        <p:cTn id="60" dur="500"/>
                                        <p:tgtEl>
                                          <p:spTgt spid="43"/>
                                        </p:tgtEl>
                                      </p:cBhvr>
                                    </p:animEffect>
                                  </p:childTnLst>
                                </p:cTn>
                              </p:par>
                            </p:childTnLst>
                          </p:cTn>
                        </p:par>
                        <p:par>
                          <p:cTn id="61" fill="hold">
                            <p:stCondLst>
                              <p:cond delay="6000"/>
                            </p:stCondLst>
                            <p:childTnLst>
                              <p:par>
                                <p:cTn id="62" presetID="10" presetClass="entr" presetSubtype="0" fill="hold"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childTnLst>
                          </p:cTn>
                        </p:par>
                        <p:par>
                          <p:cTn id="65" fill="hold">
                            <p:stCondLst>
                              <p:cond delay="6500"/>
                            </p:stCondLst>
                            <p:childTnLst>
                              <p:par>
                                <p:cTn id="66" presetID="10" presetClass="entr" presetSubtype="0"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childTnLst>
                          </p:cTn>
                        </p:par>
                        <p:par>
                          <p:cTn id="69" fill="hold">
                            <p:stCondLst>
                              <p:cond delay="7000"/>
                            </p:stCondLst>
                            <p:childTnLst>
                              <p:par>
                                <p:cTn id="70" presetID="10" presetClass="entr" presetSubtype="0" fill="hold"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childTnLst>
                          </p:cTn>
                        </p:par>
                        <p:par>
                          <p:cTn id="73" fill="hold">
                            <p:stCondLst>
                              <p:cond delay="7500"/>
                            </p:stCondLst>
                            <p:childTnLst>
                              <p:par>
                                <p:cTn id="74" presetID="10" presetClass="entr" presetSubtype="0"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childTnLst>
                          </p:cTn>
                        </p:par>
                        <p:par>
                          <p:cTn id="77" fill="hold">
                            <p:stCondLst>
                              <p:cond delay="8000"/>
                            </p:stCondLst>
                            <p:childTnLst>
                              <p:par>
                                <p:cTn id="78" presetID="10" presetClass="entr" presetSubtype="0" fill="hold"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childTnLst>
                          </p:cTn>
                        </p:par>
                        <p:par>
                          <p:cTn id="81" fill="hold">
                            <p:stCondLst>
                              <p:cond delay="8500"/>
                            </p:stCondLst>
                            <p:childTnLst>
                              <p:par>
                                <p:cTn id="82" presetID="10" presetClass="entr" presetSubtype="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500"/>
                                        <p:tgtEl>
                                          <p:spTgt spid="47"/>
                                        </p:tgtEl>
                                      </p:cBhvr>
                                    </p:animEffect>
                                  </p:childTnLst>
                                </p:cTn>
                              </p:par>
                            </p:childTnLst>
                          </p:cTn>
                        </p:par>
                        <p:par>
                          <p:cTn id="85" fill="hold">
                            <p:stCondLst>
                              <p:cond delay="9000"/>
                            </p:stCondLst>
                            <p:childTnLst>
                              <p:par>
                                <p:cTn id="86" presetID="10" presetClass="entr" presetSubtype="0" fill="hold"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fade">
                                      <p:cBhvr>
                                        <p:cTn id="88" dur="500"/>
                                        <p:tgtEl>
                                          <p:spTgt spid="25"/>
                                        </p:tgtEl>
                                      </p:cBhvr>
                                    </p:animEffect>
                                  </p:childTnLst>
                                </p:cTn>
                              </p:par>
                            </p:childTnLst>
                          </p:cTn>
                        </p:par>
                        <p:par>
                          <p:cTn id="89" fill="hold">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500"/>
                                        <p:tgtEl>
                                          <p:spTgt spid="48"/>
                                        </p:tgtEl>
                                      </p:cBhvr>
                                    </p:animEffect>
                                  </p:childTnLst>
                                </p:cTn>
                              </p:par>
                            </p:childTnLst>
                          </p:cTn>
                        </p:par>
                        <p:par>
                          <p:cTn id="93" fill="hold">
                            <p:stCondLst>
                              <p:cond delay="10000"/>
                            </p:stCondLst>
                            <p:childTnLst>
                              <p:par>
                                <p:cTn id="94" presetID="10" presetClass="entr" presetSubtype="0" fill="hold"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500"/>
                                        <p:tgtEl>
                                          <p:spTgt spid="23"/>
                                        </p:tgtEl>
                                      </p:cBhvr>
                                    </p:animEffect>
                                  </p:childTnLst>
                                </p:cTn>
                              </p:par>
                            </p:childTnLst>
                          </p:cTn>
                        </p:par>
                        <p:par>
                          <p:cTn id="97" fill="hold">
                            <p:stCondLst>
                              <p:cond delay="10500"/>
                            </p:stCondLst>
                            <p:childTnLst>
                              <p:par>
                                <p:cTn id="98" presetID="10" presetClass="entr" presetSubtype="0" fill="hold" grpId="0" nodeType="after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fade">
                                      <p:cBhvr>
                                        <p:cTn id="100" dur="500"/>
                                        <p:tgtEl>
                                          <p:spTgt spid="49"/>
                                        </p:tgtEl>
                                      </p:cBhvr>
                                    </p:animEffect>
                                  </p:childTnLst>
                                </p:cTn>
                              </p:par>
                            </p:childTnLst>
                          </p:cTn>
                        </p:par>
                        <p:par>
                          <p:cTn id="101" fill="hold">
                            <p:stCondLst>
                              <p:cond delay="11000"/>
                            </p:stCondLst>
                            <p:childTnLst>
                              <p:par>
                                <p:cTn id="102" presetID="10" presetClass="entr" presetSubtype="0" fill="hold" nodeType="afterEffect">
                                  <p:stCondLst>
                                    <p:cond delay="0"/>
                                  </p:stCondLst>
                                  <p:childTnLst>
                                    <p:set>
                                      <p:cBhvr>
                                        <p:cTn id="103" dur="1" fill="hold">
                                          <p:stCondLst>
                                            <p:cond delay="0"/>
                                          </p:stCondLst>
                                        </p:cTn>
                                        <p:tgtEl>
                                          <p:spTgt spid="21"/>
                                        </p:tgtEl>
                                        <p:attrNameLst>
                                          <p:attrName>style.visibility</p:attrName>
                                        </p:attrNameLst>
                                      </p:cBhvr>
                                      <p:to>
                                        <p:strVal val="visible"/>
                                      </p:to>
                                    </p:set>
                                    <p:animEffect transition="in" filter="fade">
                                      <p:cBhvr>
                                        <p:cTn id="104" dur="500"/>
                                        <p:tgtEl>
                                          <p:spTgt spid="21"/>
                                        </p:tgtEl>
                                      </p:cBhvr>
                                    </p:animEffect>
                                  </p:childTnLst>
                                </p:cTn>
                              </p:par>
                            </p:childTnLst>
                          </p:cTn>
                        </p:par>
                        <p:par>
                          <p:cTn id="105" fill="hold">
                            <p:stCondLst>
                              <p:cond delay="11500"/>
                            </p:stCondLst>
                            <p:childTnLst>
                              <p:par>
                                <p:cTn id="106" presetID="10" presetClass="entr" presetSubtype="0" fill="hold" grpId="0" nodeType="after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p"/>
      <p:bldP spid="38" grpId="0"/>
      <p:bldP spid="39" grpId="0"/>
      <p:bldP spid="40" grpId="0"/>
      <p:bldP spid="41" grpId="0"/>
      <p:bldP spid="42" grpId="0"/>
      <p:bldP spid="43" grpId="0"/>
      <p:bldP spid="45" grpId="0"/>
      <p:bldP spid="46" grpId="0"/>
      <p:bldP spid="47" grpId="0"/>
      <p:bldP spid="48"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8ACA8-1638-D62A-B8ED-7E003D272894}"/>
              </a:ext>
            </a:extLst>
          </p:cNvPr>
          <p:cNvSpPr>
            <a:spLocks noGrp="1"/>
          </p:cNvSpPr>
          <p:nvPr>
            <p:ph type="title" idx="4294967295"/>
          </p:nvPr>
        </p:nvSpPr>
        <p:spPr>
          <a:xfrm>
            <a:off x="838200" y="-1580195"/>
            <a:ext cx="10515600" cy="1325563"/>
          </a:xfrm>
        </p:spPr>
        <p:txBody>
          <a:bodyPr/>
          <a:lstStyle/>
          <a:p>
            <a:r>
              <a:rPr lang="en-US" dirty="0"/>
              <a:t>Industries timeline </a:t>
            </a:r>
          </a:p>
        </p:txBody>
      </p:sp>
      <p:pic>
        <p:nvPicPr>
          <p:cNvPr id="10" name="Picture 9" descr="A timeline from AD 1820 to AD 2020. It has 8 boxes on it.&#10;The first says 'AD 1882 - William Warne opens a rubber factory in Dagenham'.&#10;The second says 'AD 1887 - Samuel and his sons begin to develop the Dagenham dock area'.&#10;The third says 'AD 1910 - Sterling telephone and electronic company opens'.&#10;The fourth says 'AD 1925 - Barking power station opens - the largest in Europe at the time'.&#10;The fifth says 'AD 1931 - Ford opens its plant in Dagenham'.&#10;The sixth says 'AD 1933 - Dicky Bird's ice cream factory opens in Barking'.&#10;The seventh says 'AD 1948 - Butterkist Popcorn opens a lab in the Dagenham area'.&#10;The eighth has a line pointing to past AD 2020 and says 'You are here'.">
            <a:extLst>
              <a:ext uri="{FF2B5EF4-FFF2-40B4-BE49-F238E27FC236}">
                <a16:creationId xmlns:a16="http://schemas.microsoft.com/office/drawing/2014/main" id="{FB2991CA-841B-6570-747C-F64D749732D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279" y="721"/>
            <a:ext cx="12193279" cy="6857279"/>
          </a:xfrm>
          <a:prstGeom prst="rect">
            <a:avLst/>
          </a:prstGeom>
        </p:spPr>
      </p:pic>
      <p:pic>
        <p:nvPicPr>
          <p:cNvPr id="4" name="Picture 3" descr="Image of workers creating rubber in a factory.">
            <a:extLst>
              <a:ext uri="{FF2B5EF4-FFF2-40B4-BE49-F238E27FC236}">
                <a16:creationId xmlns:a16="http://schemas.microsoft.com/office/drawing/2014/main" id="{4259D93E-09C2-8838-4157-2B8BAFE60A58}"/>
              </a:ext>
            </a:extLst>
          </p:cNvPr>
          <p:cNvPicPr>
            <a:picLocks noChangeAspect="1"/>
          </p:cNvPicPr>
          <p:nvPr/>
        </p:nvPicPr>
        <p:blipFill>
          <a:blip r:embed="rId4"/>
          <a:srcRect/>
          <a:stretch/>
        </p:blipFill>
        <p:spPr>
          <a:xfrm rot="186725">
            <a:off x="449123" y="1565459"/>
            <a:ext cx="3793448" cy="2595116"/>
          </a:xfrm>
          <a:prstGeom prst="rect">
            <a:avLst/>
          </a:prstGeom>
        </p:spPr>
      </p:pic>
      <p:pic>
        <p:nvPicPr>
          <p:cNvPr id="9" name="Picture 8" descr="A photograph of lots of staff leaving Barking Power Station after their shift.">
            <a:extLst>
              <a:ext uri="{FF2B5EF4-FFF2-40B4-BE49-F238E27FC236}">
                <a16:creationId xmlns:a16="http://schemas.microsoft.com/office/drawing/2014/main" id="{814670BB-5B4C-AE10-1942-554064E2A174}"/>
              </a:ext>
            </a:extLst>
          </p:cNvPr>
          <p:cNvPicPr>
            <a:picLocks noChangeAspect="1"/>
          </p:cNvPicPr>
          <p:nvPr/>
        </p:nvPicPr>
        <p:blipFill>
          <a:blip r:embed="rId5"/>
          <a:srcRect/>
          <a:stretch/>
        </p:blipFill>
        <p:spPr>
          <a:xfrm rot="176823">
            <a:off x="4546562" y="337638"/>
            <a:ext cx="3098874" cy="3846879"/>
          </a:xfrm>
          <a:prstGeom prst="rect">
            <a:avLst/>
          </a:prstGeom>
        </p:spPr>
      </p:pic>
      <p:pic>
        <p:nvPicPr>
          <p:cNvPr id="7" name="Picture 6" descr="A production line of cars in the Ford factory.">
            <a:extLst>
              <a:ext uri="{FF2B5EF4-FFF2-40B4-BE49-F238E27FC236}">
                <a16:creationId xmlns:a16="http://schemas.microsoft.com/office/drawing/2014/main" id="{DB0E0A15-76A1-EF6F-1450-78B8EA70BAC3}"/>
              </a:ext>
            </a:extLst>
          </p:cNvPr>
          <p:cNvPicPr>
            <a:picLocks noChangeAspect="1"/>
          </p:cNvPicPr>
          <p:nvPr/>
        </p:nvPicPr>
        <p:blipFill>
          <a:blip r:embed="rId6"/>
          <a:srcRect/>
          <a:stretch/>
        </p:blipFill>
        <p:spPr>
          <a:xfrm rot="21381550">
            <a:off x="2322209" y="513505"/>
            <a:ext cx="3098874" cy="2488259"/>
          </a:xfrm>
          <a:prstGeom prst="rect">
            <a:avLst/>
          </a:prstGeom>
        </p:spPr>
      </p:pic>
      <p:pic>
        <p:nvPicPr>
          <p:cNvPr id="12" name="Picture 11" descr="Lots of staff at a meeting in a factory.">
            <a:extLst>
              <a:ext uri="{FF2B5EF4-FFF2-40B4-BE49-F238E27FC236}">
                <a16:creationId xmlns:a16="http://schemas.microsoft.com/office/drawing/2014/main" id="{4001BBC0-96C4-AF1C-8052-8FA14344C502}"/>
              </a:ext>
            </a:extLst>
          </p:cNvPr>
          <p:cNvPicPr>
            <a:picLocks noChangeAspect="1"/>
          </p:cNvPicPr>
          <p:nvPr/>
        </p:nvPicPr>
        <p:blipFill>
          <a:blip r:embed="rId7"/>
          <a:srcRect/>
          <a:stretch/>
        </p:blipFill>
        <p:spPr>
          <a:xfrm>
            <a:off x="6585876" y="511427"/>
            <a:ext cx="3457610" cy="2701974"/>
          </a:xfrm>
          <a:prstGeom prst="rect">
            <a:avLst/>
          </a:prstGeom>
        </p:spPr>
      </p:pic>
      <p:pic>
        <p:nvPicPr>
          <p:cNvPr id="14" name="Picture 13" descr="Workers using machinery at Sherwood and Heald's paint factory. ">
            <a:extLst>
              <a:ext uri="{FF2B5EF4-FFF2-40B4-BE49-F238E27FC236}">
                <a16:creationId xmlns:a16="http://schemas.microsoft.com/office/drawing/2014/main" id="{B77B3B79-9DFD-C1DB-13E6-C53AF25564FB}"/>
              </a:ext>
            </a:extLst>
          </p:cNvPr>
          <p:cNvPicPr>
            <a:picLocks noChangeAspect="1"/>
          </p:cNvPicPr>
          <p:nvPr/>
        </p:nvPicPr>
        <p:blipFill>
          <a:blip r:embed="rId8"/>
          <a:srcRect/>
          <a:stretch/>
        </p:blipFill>
        <p:spPr>
          <a:xfrm rot="200330">
            <a:off x="8259219" y="1049895"/>
            <a:ext cx="3442345" cy="3114139"/>
          </a:xfrm>
          <a:prstGeom prst="rect">
            <a:avLst/>
          </a:prstGeom>
        </p:spPr>
      </p:pic>
    </p:spTree>
    <p:extLst>
      <p:ext uri="{BB962C8B-B14F-4D97-AF65-F5344CB8AC3E}">
        <p14:creationId xmlns:p14="http://schemas.microsoft.com/office/powerpoint/2010/main" val="66621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3"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6"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231C22-0544-9537-05A2-DC18B120B100}"/>
              </a:ext>
            </a:extLst>
          </p:cNvPr>
          <p:cNvSpPr>
            <a:spLocks noGrp="1"/>
          </p:cNvSpPr>
          <p:nvPr>
            <p:ph type="ctrTitle"/>
          </p:nvPr>
        </p:nvSpPr>
        <p:spPr>
          <a:xfrm>
            <a:off x="1524000" y="-2981278"/>
            <a:ext cx="9144000" cy="2387600"/>
          </a:xfrm>
        </p:spPr>
        <p:txBody>
          <a:bodyPr/>
          <a:lstStyle/>
          <a:p>
            <a:r>
              <a:rPr lang="en-US" dirty="0"/>
              <a:t>May and Baker </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May &amp; Baker</a:t>
            </a:r>
          </a:p>
        </p:txBody>
      </p:sp>
      <p:grpSp>
        <p:nvGrpSpPr>
          <p:cNvPr id="12" name="Group 11" descr="An black and white photograph of a factory in a field.">
            <a:extLst>
              <a:ext uri="{FF2B5EF4-FFF2-40B4-BE49-F238E27FC236}">
                <a16:creationId xmlns:a16="http://schemas.microsoft.com/office/drawing/2014/main" id="{779A6662-6AC4-759E-7A3C-C962D7E34D3B}"/>
              </a:ext>
            </a:extLst>
          </p:cNvPr>
          <p:cNvGrpSpPr/>
          <p:nvPr/>
        </p:nvGrpSpPr>
        <p:grpSpPr>
          <a:xfrm>
            <a:off x="573781" y="1367729"/>
            <a:ext cx="4610293" cy="2793715"/>
            <a:chOff x="573781" y="1582342"/>
            <a:chExt cx="4610293" cy="2793715"/>
          </a:xfrm>
        </p:grpSpPr>
        <p:pic>
          <p:nvPicPr>
            <p:cNvPr id="5" name="Picture 4" descr="An aerial view of a factory&#10;&#10;Description automatically generated">
              <a:extLst>
                <a:ext uri="{FF2B5EF4-FFF2-40B4-BE49-F238E27FC236}">
                  <a16:creationId xmlns:a16="http://schemas.microsoft.com/office/drawing/2014/main" id="{873731C0-9EB4-E882-28AD-CC32726813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2887"/>
            <a:stretch/>
          </p:blipFill>
          <p:spPr>
            <a:xfrm>
              <a:off x="573782" y="1582342"/>
              <a:ext cx="4610292" cy="2793715"/>
            </a:xfrm>
            <a:prstGeom prst="rect">
              <a:avLst/>
            </a:prstGeom>
            <a:ln w="19050">
              <a:solidFill>
                <a:schemeClr val="tx1"/>
              </a:solidFill>
            </a:ln>
          </p:spPr>
        </p:pic>
        <p:sp>
          <p:nvSpPr>
            <p:cNvPr id="10" name="TextBox 9">
              <a:extLst>
                <a:ext uri="{FF2B5EF4-FFF2-40B4-BE49-F238E27FC236}">
                  <a16:creationId xmlns:a16="http://schemas.microsoft.com/office/drawing/2014/main" id="{7B437630-B125-3F82-7945-EC8B007AC046}"/>
                </a:ext>
              </a:extLst>
            </p:cNvPr>
            <p:cNvSpPr txBox="1"/>
            <p:nvPr/>
          </p:nvSpPr>
          <p:spPr>
            <a:xfrm>
              <a:off x="573781" y="1582342"/>
              <a:ext cx="4293472" cy="215444"/>
            </a:xfrm>
            <a:prstGeom prst="rect">
              <a:avLst/>
            </a:prstGeom>
            <a:noFill/>
          </p:spPr>
          <p:txBody>
            <a:bodyPr wrap="square">
              <a:spAutoFit/>
            </a:bodyPr>
            <a:lstStyle/>
            <a:p>
              <a:pPr algn="l"/>
              <a:r>
                <a:rPr lang="en-GB" sz="800" i="0" u="none" strike="noStrike" dirty="0">
                  <a:solidFill>
                    <a:schemeClr val="bg1"/>
                  </a:solidFill>
                  <a:effectLst/>
                </a:rPr>
                <a:t>© Historic England Archive (</a:t>
              </a:r>
              <a:r>
                <a:rPr lang="en-GB" sz="800" i="0" u="none" strike="noStrike" dirty="0" err="1">
                  <a:solidFill>
                    <a:schemeClr val="bg1"/>
                  </a:solidFill>
                  <a:effectLst/>
                </a:rPr>
                <a:t>Aerofilms</a:t>
              </a:r>
              <a:r>
                <a:rPr lang="en-GB" sz="800" i="0" u="none" strike="noStrike" dirty="0">
                  <a:solidFill>
                    <a:schemeClr val="bg1"/>
                  </a:solidFill>
                  <a:effectLst/>
                </a:rPr>
                <a:t> Collection) Ref: EPR000360 Date taken: 25.09.1934</a:t>
              </a:r>
            </a:p>
          </p:txBody>
        </p:sp>
      </p:grpSp>
      <p:pic>
        <p:nvPicPr>
          <p:cNvPr id="3" name="Picture 2">
            <a:extLst>
              <a:ext uri="{FF2B5EF4-FFF2-40B4-BE49-F238E27FC236}">
                <a16:creationId xmlns:a16="http://schemas.microsoft.com/office/drawing/2014/main" id="{3D8E5FDC-B3AE-4793-43A7-1C1E905FB57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69" y="4256156"/>
            <a:ext cx="283340" cy="201320"/>
          </a:xfrm>
          <a:prstGeom prst="rect">
            <a:avLst/>
          </a:prstGeom>
        </p:spPr>
      </p:pic>
      <p:sp>
        <p:nvSpPr>
          <p:cNvPr id="11" name="TextBox 10">
            <a:extLst>
              <a:ext uri="{FF2B5EF4-FFF2-40B4-BE49-F238E27FC236}">
                <a16:creationId xmlns:a16="http://schemas.microsoft.com/office/drawing/2014/main" id="{31A80903-F8DE-2844-8C45-D287608DA99D}"/>
              </a:ext>
            </a:extLst>
          </p:cNvPr>
          <p:cNvSpPr txBox="1"/>
          <p:nvPr/>
        </p:nvSpPr>
        <p:spPr>
          <a:xfrm>
            <a:off x="792016" y="4182446"/>
            <a:ext cx="4240247" cy="346249"/>
          </a:xfrm>
          <a:prstGeom prst="rect">
            <a:avLst/>
          </a:prstGeom>
          <a:noFill/>
        </p:spPr>
        <p:txBody>
          <a:bodyPr wrap="square">
            <a:spAutoFit/>
          </a:bodyPr>
          <a:lstStyle/>
          <a:p>
            <a:pPr>
              <a:lnSpc>
                <a:spcPct val="150000"/>
              </a:lnSpc>
              <a:spcBef>
                <a:spcPts val="1200"/>
              </a:spcBef>
            </a:pPr>
            <a:r>
              <a:rPr lang="en-GB" sz="1200" dirty="0">
                <a:latin typeface="Linkpen 17a Print" panose="03050602060000000000" pitchFamily="66" charset="77"/>
              </a:rPr>
              <a:t>The factory in 1934</a:t>
            </a:r>
          </a:p>
        </p:txBody>
      </p:sp>
      <p:sp>
        <p:nvSpPr>
          <p:cNvPr id="2" name="TextBox 1">
            <a:extLst>
              <a:ext uri="{FF2B5EF4-FFF2-40B4-BE49-F238E27FC236}">
                <a16:creationId xmlns:a16="http://schemas.microsoft.com/office/drawing/2014/main" id="{11EE5385-0539-FAF2-797C-9B31C7CB6C58}"/>
              </a:ext>
            </a:extLst>
          </p:cNvPr>
          <p:cNvSpPr txBox="1"/>
          <p:nvPr/>
        </p:nvSpPr>
        <p:spPr>
          <a:xfrm>
            <a:off x="494269" y="4623407"/>
            <a:ext cx="3135339" cy="1547218"/>
          </a:xfrm>
          <a:prstGeom prst="rect">
            <a:avLst/>
          </a:prstGeom>
        </p:spPr>
        <p:txBody>
          <a:bodyPr wrap="square" rtlCol="0">
            <a:spAutoFit/>
          </a:bodyPr>
          <a:lstStyle/>
          <a:p>
            <a:pPr>
              <a:lnSpc>
                <a:spcPts val="2280"/>
              </a:lnSpc>
            </a:pPr>
            <a:r>
              <a:rPr lang="en-GB" sz="1400" dirty="0">
                <a:latin typeface="Linkpen 17a Print" panose="03050602060000000000" pitchFamily="66" charset="77"/>
              </a:rPr>
              <a:t>During the height of World War 2, M&amp;B 693 was used to cure Prime Minister Winston Churchill of pneumonia on two occasions.</a:t>
            </a:r>
          </a:p>
        </p:txBody>
      </p:sp>
      <p:pic>
        <p:nvPicPr>
          <p:cNvPr id="14" name="Picture 13" descr="A photograph of Winston Churchill ">
            <a:extLst>
              <a:ext uri="{FF2B5EF4-FFF2-40B4-BE49-F238E27FC236}">
                <a16:creationId xmlns:a16="http://schemas.microsoft.com/office/drawing/2014/main" id="{EBD363DF-0E67-3E3C-800B-05848979B074}"/>
              </a:ext>
            </a:extLst>
          </p:cNvPr>
          <p:cNvPicPr>
            <a:picLocks noChangeAspect="1"/>
          </p:cNvPicPr>
          <p:nvPr/>
        </p:nvPicPr>
        <p:blipFill>
          <a:blip r:embed="rId5"/>
          <a:stretch>
            <a:fillRect/>
          </a:stretch>
        </p:blipFill>
        <p:spPr>
          <a:xfrm>
            <a:off x="3117847" y="4003647"/>
            <a:ext cx="2247253" cy="2858224"/>
          </a:xfrm>
          <a:prstGeom prst="rect">
            <a:avLst/>
          </a:prstGeom>
        </p:spPr>
      </p:pic>
      <p:sp>
        <p:nvSpPr>
          <p:cNvPr id="17" name="TextBox 16">
            <a:extLst>
              <a:ext uri="{FF2B5EF4-FFF2-40B4-BE49-F238E27FC236}">
                <a16:creationId xmlns:a16="http://schemas.microsoft.com/office/drawing/2014/main" id="{B46EB235-68B1-C214-5AC1-2C00947357A4}"/>
              </a:ext>
            </a:extLst>
          </p:cNvPr>
          <p:cNvSpPr txBox="1"/>
          <p:nvPr/>
        </p:nvSpPr>
        <p:spPr>
          <a:xfrm>
            <a:off x="4378434" y="6390820"/>
            <a:ext cx="986666" cy="215444"/>
          </a:xfrm>
          <a:prstGeom prst="rect">
            <a:avLst/>
          </a:prstGeom>
          <a:noFill/>
        </p:spPr>
        <p:txBody>
          <a:bodyPr wrap="square">
            <a:spAutoFit/>
          </a:bodyPr>
          <a:lstStyle/>
          <a:p>
            <a:pPr algn="l"/>
            <a:r>
              <a:rPr lang="en-GB" sz="800" i="0" u="none" strike="noStrike" dirty="0">
                <a:solidFill>
                  <a:schemeClr val="bg1"/>
                </a:solidFill>
                <a:effectLst/>
              </a:rPr>
              <a:t>© Public Domain</a:t>
            </a:r>
          </a:p>
        </p:txBody>
      </p:sp>
      <p:sp>
        <p:nvSpPr>
          <p:cNvPr id="8" name="TextBox 7">
            <a:extLst>
              <a:ext uri="{FF2B5EF4-FFF2-40B4-BE49-F238E27FC236}">
                <a16:creationId xmlns:a16="http://schemas.microsoft.com/office/drawing/2014/main" id="{D865BA71-9D09-29EE-229D-D2C900EC273E}"/>
              </a:ext>
            </a:extLst>
          </p:cNvPr>
          <p:cNvSpPr txBox="1"/>
          <p:nvPr/>
        </p:nvSpPr>
        <p:spPr>
          <a:xfrm>
            <a:off x="5365101" y="480602"/>
            <a:ext cx="6447453" cy="4375044"/>
          </a:xfrm>
          <a:prstGeom prst="rect">
            <a:avLst/>
          </a:prstGeom>
          <a:noFill/>
        </p:spPr>
        <p:txBody>
          <a:bodyPr wrap="square">
            <a:spAutoFit/>
          </a:bodyPr>
          <a:lstStyle/>
          <a:p>
            <a:pPr>
              <a:lnSpc>
                <a:spcPts val="2380"/>
              </a:lnSpc>
              <a:spcBef>
                <a:spcPts val="600"/>
              </a:spcBef>
            </a:pPr>
            <a:r>
              <a:rPr lang="en-GB" sz="1500" dirty="0">
                <a:latin typeface="Linkpen 17a Print" panose="03050602060000000000" pitchFamily="66" charset="77"/>
              </a:rPr>
              <a:t>In 1919, well known chemical company May &amp; Baker purchased 60 acres of land in Dagenham.</a:t>
            </a:r>
          </a:p>
          <a:p>
            <a:pPr>
              <a:lnSpc>
                <a:spcPts val="2380"/>
              </a:lnSpc>
              <a:spcBef>
                <a:spcPts val="600"/>
              </a:spcBef>
            </a:pPr>
            <a:r>
              <a:rPr lang="en-GB" sz="1500" dirty="0">
                <a:latin typeface="Linkpen 17a Print" panose="03050602060000000000" pitchFamily="66" charset="77"/>
              </a:rPr>
              <a:t>The factory was built in the early 1930s and began making chemicals and medicines. It was located near the Dagenham East railway station. </a:t>
            </a:r>
          </a:p>
          <a:p>
            <a:pPr>
              <a:lnSpc>
                <a:spcPts val="2380"/>
              </a:lnSpc>
              <a:spcBef>
                <a:spcPts val="600"/>
              </a:spcBef>
            </a:pPr>
            <a:r>
              <a:rPr lang="en-GB" sz="1500" dirty="0">
                <a:latin typeface="Linkpen 17a Print" panose="03050602060000000000" pitchFamily="66" charset="77"/>
              </a:rPr>
              <a:t>In 1937, M&amp;B 693 was discovered by May &amp; Baker Ltd. This wonder drug was a type of antibiotic and was the first available chemical cure for pneumonia. It was also used to prevent the growth of blood-poisoning bacteria in wounds.</a:t>
            </a:r>
          </a:p>
          <a:p>
            <a:pPr>
              <a:lnSpc>
                <a:spcPts val="2380"/>
              </a:lnSpc>
              <a:spcBef>
                <a:spcPts val="600"/>
              </a:spcBef>
            </a:pPr>
            <a:r>
              <a:rPr lang="en-GB" sz="1500" dirty="0">
                <a:latin typeface="Linkpen 17a Print" panose="03050602060000000000" pitchFamily="66" charset="77"/>
              </a:rPr>
              <a:t>This breakthrough made the May &amp; Baker factory in Dagenham incredibly important and a world leader in the pharmaceutical industry. By 1938, the factory employed 1,000 staff.</a:t>
            </a:r>
          </a:p>
          <a:p>
            <a:pPr>
              <a:lnSpc>
                <a:spcPts val="2380"/>
              </a:lnSpc>
              <a:spcBef>
                <a:spcPts val="600"/>
              </a:spcBef>
            </a:pPr>
            <a:r>
              <a:rPr lang="en-GB" sz="1500" dirty="0">
                <a:latin typeface="Linkpen 17a Print" panose="03050602060000000000" pitchFamily="66" charset="77"/>
              </a:rPr>
              <a:t>While changing names a number of times as different owners came and went, the factory was an important employer in Dagenham until it finally closed in 2014.</a:t>
            </a:r>
          </a:p>
        </p:txBody>
      </p:sp>
      <p:pic>
        <p:nvPicPr>
          <p:cNvPr id="4" name="Picture 3">
            <a:extLst>
              <a:ext uri="{FF2B5EF4-FFF2-40B4-BE49-F238E27FC236}">
                <a16:creationId xmlns:a16="http://schemas.microsoft.com/office/drawing/2014/main" id="{EE5741A7-1C23-23B8-046C-2C3D60601C96}"/>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44537" y="5474825"/>
            <a:ext cx="1647461" cy="1381732"/>
          </a:xfrm>
          <a:prstGeom prst="rect">
            <a:avLst/>
          </a:prstGeom>
        </p:spPr>
      </p:pic>
    </p:spTree>
    <p:extLst>
      <p:ext uri="{BB962C8B-B14F-4D97-AF65-F5344CB8AC3E}">
        <p14:creationId xmlns:p14="http://schemas.microsoft.com/office/powerpoint/2010/main" val="41561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fade">
                                      <p:cBhvr>
                                        <p:cTn id="18" dur="500"/>
                                        <p:tgtEl>
                                          <p:spTgt spid="11">
                                            <p:txEl>
                                              <p:pRg st="0" end="0"/>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fade">
                                      <p:cBhvr>
                                        <p:cTn id="27" dur="500"/>
                                        <p:tgtEl>
                                          <p:spTgt spid="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fade">
                                      <p:cBhvr>
                                        <p:cTn id="32" dur="500"/>
                                        <p:tgtEl>
                                          <p:spTgt spid="8">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xEl>
                                              <p:pRg st="3" end="3"/>
                                            </p:txEl>
                                          </p:spTgt>
                                        </p:tgtEl>
                                        <p:attrNameLst>
                                          <p:attrName>style.visibility</p:attrName>
                                        </p:attrNameLst>
                                      </p:cBhvr>
                                      <p:to>
                                        <p:strVal val="visible"/>
                                      </p:to>
                                    </p:set>
                                    <p:animEffect transition="in" filter="fade">
                                      <p:cBhvr>
                                        <p:cTn id="37" dur="500"/>
                                        <p:tgtEl>
                                          <p:spTgt spid="8">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xEl>
                                              <p:pRg st="4" end="4"/>
                                            </p:txEl>
                                          </p:spTgt>
                                        </p:tgtEl>
                                        <p:attrNameLst>
                                          <p:attrName>style.visibility</p:attrName>
                                        </p:attrNameLst>
                                      </p:cBhvr>
                                      <p:to>
                                        <p:strVal val="visible"/>
                                      </p:to>
                                    </p:set>
                                    <p:animEffect transition="in" filter="fade">
                                      <p:cBhvr>
                                        <p:cTn id="42" dur="500"/>
                                        <p:tgtEl>
                                          <p:spTgt spid="8">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uiExpand="1" build="p"/>
      <p:bldP spid="2" grpId="0"/>
      <p:bldP spid="8"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1A6E3A1-C186-845C-E209-14F3D09DD0C1}"/>
              </a:ext>
            </a:extLst>
          </p:cNvPr>
          <p:cNvSpPr>
            <a:spLocks noGrp="1"/>
          </p:cNvSpPr>
          <p:nvPr>
            <p:ph type="ctrTitle"/>
          </p:nvPr>
        </p:nvSpPr>
        <p:spPr>
          <a:xfrm>
            <a:off x="1524000" y="-2561777"/>
            <a:ext cx="9144000" cy="2387600"/>
          </a:xfrm>
        </p:spPr>
        <p:txBody>
          <a:bodyPr/>
          <a:lstStyle/>
          <a:p>
            <a:r>
              <a:rPr lang="en-US" dirty="0"/>
              <a:t>Dagenham and Ford</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Dagenham and Ford</a:t>
            </a:r>
          </a:p>
        </p:txBody>
      </p:sp>
      <p:pic>
        <p:nvPicPr>
          <p:cNvPr id="3" name="Content Placeholder 4" descr="A black and white photograph of the Ford factory with smoke coming out of the tall chimneys. ">
            <a:extLst>
              <a:ext uri="{FF2B5EF4-FFF2-40B4-BE49-F238E27FC236}">
                <a16:creationId xmlns:a16="http://schemas.microsoft.com/office/drawing/2014/main" id="{1D446DDC-C319-2704-89CD-C7909C258D4F}"/>
              </a:ext>
            </a:extLst>
          </p:cNvPr>
          <p:cNvPicPr>
            <a:picLocks noChangeAspect="1"/>
          </p:cNvPicPr>
          <p:nvPr/>
        </p:nvPicPr>
        <p:blipFill>
          <a:blip r:embed="rId3"/>
          <a:srcRect/>
          <a:stretch/>
        </p:blipFill>
        <p:spPr>
          <a:xfrm>
            <a:off x="494269" y="1414482"/>
            <a:ext cx="4632334" cy="4596632"/>
          </a:xfrm>
          <a:prstGeom prst="rect">
            <a:avLst/>
          </a:prstGeom>
          <a:ln w="19050">
            <a:solidFill>
              <a:schemeClr val="tx1"/>
            </a:solidFill>
          </a:ln>
        </p:spPr>
      </p:pic>
      <p:sp>
        <p:nvSpPr>
          <p:cNvPr id="2" name="TextBox 1">
            <a:extLst>
              <a:ext uri="{FF2B5EF4-FFF2-40B4-BE49-F238E27FC236}">
                <a16:creationId xmlns:a16="http://schemas.microsoft.com/office/drawing/2014/main" id="{8D36D6FC-FF2A-75BB-7071-999260DBF077}"/>
              </a:ext>
            </a:extLst>
          </p:cNvPr>
          <p:cNvSpPr txBox="1"/>
          <p:nvPr/>
        </p:nvSpPr>
        <p:spPr>
          <a:xfrm>
            <a:off x="2780802" y="5749504"/>
            <a:ext cx="2345801" cy="261610"/>
          </a:xfrm>
          <a:prstGeom prst="rect">
            <a:avLst/>
          </a:prstGeom>
          <a:noFill/>
        </p:spPr>
        <p:txBody>
          <a:bodyPr wrap="square" rtlCol="0">
            <a:spAutoFit/>
          </a:bodyPr>
          <a:lstStyle/>
          <a:p>
            <a:pPr algn="r"/>
            <a:r>
              <a:rPr lang="en-US" sz="1050" dirty="0">
                <a:solidFill>
                  <a:schemeClr val="bg1"/>
                </a:solidFill>
              </a:rPr>
              <a:t>© </a:t>
            </a:r>
            <a:r>
              <a:rPr lang="en-US" sz="1050" dirty="0" err="1">
                <a:solidFill>
                  <a:schemeClr val="bg1"/>
                </a:solidFill>
              </a:rPr>
              <a:t>Alamy</a:t>
            </a:r>
            <a:r>
              <a:rPr lang="en-US" sz="1050" dirty="0">
                <a:solidFill>
                  <a:schemeClr val="bg1"/>
                </a:solidFill>
              </a:rPr>
              <a:t> Ref: G49X5N </a:t>
            </a:r>
          </a:p>
        </p:txBody>
      </p:sp>
      <p:sp>
        <p:nvSpPr>
          <p:cNvPr id="8" name="TextBox 7">
            <a:extLst>
              <a:ext uri="{FF2B5EF4-FFF2-40B4-BE49-F238E27FC236}">
                <a16:creationId xmlns:a16="http://schemas.microsoft.com/office/drawing/2014/main" id="{D865BA71-9D09-29EE-229D-D2C900EC273E}"/>
              </a:ext>
            </a:extLst>
          </p:cNvPr>
          <p:cNvSpPr txBox="1"/>
          <p:nvPr/>
        </p:nvSpPr>
        <p:spPr>
          <a:xfrm>
            <a:off x="5220182" y="1337312"/>
            <a:ext cx="6504972" cy="4862870"/>
          </a:xfrm>
          <a:prstGeom prst="rect">
            <a:avLst/>
          </a:prstGeom>
          <a:noFill/>
        </p:spPr>
        <p:txBody>
          <a:bodyPr wrap="square">
            <a:spAutoFit/>
          </a:bodyPr>
          <a:lstStyle/>
          <a:p>
            <a:pPr>
              <a:lnSpc>
                <a:spcPts val="2620"/>
              </a:lnSpc>
              <a:spcBef>
                <a:spcPts val="1200"/>
              </a:spcBef>
            </a:pPr>
            <a:r>
              <a:rPr lang="en-GB" sz="1500" dirty="0">
                <a:latin typeface="Linkpen 17a Print" panose="03050602060000000000" pitchFamily="66" charset="77"/>
              </a:rPr>
              <a:t>One of the largest companies to take up the offer of purchasing land was Ford.</a:t>
            </a:r>
          </a:p>
          <a:p>
            <a:pPr>
              <a:lnSpc>
                <a:spcPts val="2620"/>
              </a:lnSpc>
              <a:spcBef>
                <a:spcPts val="1200"/>
              </a:spcBef>
            </a:pPr>
            <a:r>
              <a:rPr lang="en-GB" sz="1500" dirty="0">
                <a:latin typeface="Linkpen 17a Print" panose="03050602060000000000" pitchFamily="66" charset="77"/>
              </a:rPr>
              <a:t>Ford revolutionised the automobile industry with the introduction of the car assembly line, allowing for mass production and making cars more accessible to the general public.</a:t>
            </a:r>
          </a:p>
          <a:p>
            <a:pPr>
              <a:lnSpc>
                <a:spcPts val="2620"/>
              </a:lnSpc>
              <a:spcBef>
                <a:spcPts val="1200"/>
              </a:spcBef>
            </a:pPr>
            <a:r>
              <a:rPr lang="en-GB" sz="1500" dirty="0">
                <a:latin typeface="Linkpen 17a Print" panose="03050602060000000000" pitchFamily="66" charset="77"/>
              </a:rPr>
              <a:t>The success of Ford cars led to the establishment of Ford plants around the world, including the Dagenham factory in the UK. </a:t>
            </a:r>
          </a:p>
          <a:p>
            <a:pPr>
              <a:lnSpc>
                <a:spcPts val="2620"/>
              </a:lnSpc>
              <a:spcBef>
                <a:spcPts val="1200"/>
              </a:spcBef>
            </a:pPr>
            <a:r>
              <a:rPr lang="en-GB" sz="1500" dirty="0">
                <a:latin typeface="Linkpen 17a Print" panose="03050602060000000000" pitchFamily="66" charset="77"/>
              </a:rPr>
              <a:t>The Dagenham plant opened in 1931 and quickly became one of the largest car manufacturing facilities in Europe, employing thousands of local workers and making a significant impact on the community.</a:t>
            </a:r>
          </a:p>
        </p:txBody>
      </p:sp>
      <p:pic>
        <p:nvPicPr>
          <p:cNvPr id="4" name="Picture 3">
            <a:extLst>
              <a:ext uri="{FF2B5EF4-FFF2-40B4-BE49-F238E27FC236}">
                <a16:creationId xmlns:a16="http://schemas.microsoft.com/office/drawing/2014/main" id="{EE5741A7-1C23-23B8-046C-2C3D60601C96}"/>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44537" y="5474825"/>
            <a:ext cx="1647461" cy="1381732"/>
          </a:xfrm>
          <a:prstGeom prst="rect">
            <a:avLst/>
          </a:prstGeom>
        </p:spPr>
      </p:pic>
    </p:spTree>
    <p:extLst>
      <p:ext uri="{BB962C8B-B14F-4D97-AF65-F5344CB8AC3E}">
        <p14:creationId xmlns:p14="http://schemas.microsoft.com/office/powerpoint/2010/main" val="287930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xEl>
                                              <p:pRg st="2" end="2"/>
                                            </p:txEl>
                                          </p:spTgt>
                                        </p:tgtEl>
                                        <p:attrNameLst>
                                          <p:attrName>style.visibility</p:attrName>
                                        </p:attrNameLst>
                                      </p:cBhvr>
                                      <p:to>
                                        <p:strVal val="visible"/>
                                      </p:to>
                                    </p:set>
                                    <p:animEffect transition="in" filter="fade">
                                      <p:cBhvr>
                                        <p:cTn id="28" dur="500"/>
                                        <p:tgtEl>
                                          <p:spTgt spid="8">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
                                            <p:txEl>
                                              <p:pRg st="3" end="3"/>
                                            </p:txEl>
                                          </p:spTgt>
                                        </p:tgtEl>
                                        <p:attrNameLst>
                                          <p:attrName>style.visibility</p:attrName>
                                        </p:attrNameLst>
                                      </p:cBhvr>
                                      <p:to>
                                        <p:strVal val="visible"/>
                                      </p:to>
                                    </p:set>
                                    <p:animEffect transition="in" filter="fade">
                                      <p:cBhvr>
                                        <p:cTn id="33"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8"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5E740F-19C1-20D7-8168-F810E070B3A5}"/>
              </a:ext>
            </a:extLst>
          </p:cNvPr>
          <p:cNvSpPr>
            <a:spLocks noGrp="1"/>
          </p:cNvSpPr>
          <p:nvPr>
            <p:ph type="ctrTitle"/>
          </p:nvPr>
        </p:nvSpPr>
        <p:spPr>
          <a:xfrm>
            <a:off x="1524000" y="-2756093"/>
            <a:ext cx="9144000" cy="2387600"/>
          </a:xfrm>
        </p:spPr>
        <p:txBody>
          <a:bodyPr/>
          <a:lstStyle/>
          <a:p>
            <a:r>
              <a:rPr lang="en-US" dirty="0"/>
              <a:t>Ford</a:t>
            </a:r>
            <a:r>
              <a:rPr lang="en-US" baseline="0" dirty="0"/>
              <a:t> Advert</a:t>
            </a:r>
            <a:endParaRPr lang="en-US" dirty="0"/>
          </a:p>
        </p:txBody>
      </p:sp>
      <p:sp>
        <p:nvSpPr>
          <p:cNvPr id="8" name="TextBox 7">
            <a:extLst>
              <a:ext uri="{FF2B5EF4-FFF2-40B4-BE49-F238E27FC236}">
                <a16:creationId xmlns:a16="http://schemas.microsoft.com/office/drawing/2014/main" id="{D865BA71-9D09-29EE-229D-D2C900EC273E}"/>
              </a:ext>
            </a:extLst>
          </p:cNvPr>
          <p:cNvSpPr txBox="1"/>
          <p:nvPr/>
        </p:nvSpPr>
        <p:spPr>
          <a:xfrm>
            <a:off x="460494" y="408252"/>
            <a:ext cx="6472741" cy="4217821"/>
          </a:xfrm>
          <a:prstGeom prst="rect">
            <a:avLst/>
          </a:prstGeom>
          <a:noFill/>
        </p:spPr>
        <p:txBody>
          <a:bodyPr wrap="square">
            <a:spAutoFit/>
          </a:bodyPr>
          <a:lstStyle/>
          <a:p>
            <a:pPr algn="ctr">
              <a:lnSpc>
                <a:spcPts val="2620"/>
              </a:lnSpc>
              <a:spcBef>
                <a:spcPts val="600"/>
              </a:spcBef>
            </a:pPr>
            <a:r>
              <a:rPr lang="en-GB" sz="1400" i="1" dirty="0">
                <a:latin typeface="Linkpen 17a Print" panose="03050602060000000000" pitchFamily="66" charset="77"/>
              </a:rPr>
              <a:t>Once it was a lonely riverside marsh with tall reeds shifted by the winds. </a:t>
            </a:r>
          </a:p>
          <a:p>
            <a:pPr algn="ctr">
              <a:lnSpc>
                <a:spcPts val="2620"/>
              </a:lnSpc>
              <a:spcBef>
                <a:spcPts val="600"/>
              </a:spcBef>
            </a:pPr>
            <a:r>
              <a:rPr lang="en-GB" sz="1400" i="1" dirty="0">
                <a:latin typeface="Linkpen 17a Print" panose="03050602060000000000" pitchFamily="66" charset="77"/>
              </a:rPr>
              <a:t>Today – a mighty factory stands there, employing 16,000 people. There, the Ford cars you know so well are built… there, the big tough Thames Trucks – the sturdy Thames Vans and the famous </a:t>
            </a:r>
            <a:r>
              <a:rPr lang="en-GB" sz="1400" i="1" dirty="0" err="1">
                <a:latin typeface="Linkpen 17a Print" panose="03050602060000000000" pitchFamily="66" charset="77"/>
              </a:rPr>
              <a:t>Fordson</a:t>
            </a:r>
            <a:r>
              <a:rPr lang="en-GB" sz="1400" i="1" dirty="0">
                <a:latin typeface="Linkpen 17a Print" panose="03050602060000000000" pitchFamily="66" charset="77"/>
              </a:rPr>
              <a:t> Major Tractors are turned out minute by minute. To the far corners of the world these Ford products go.</a:t>
            </a:r>
          </a:p>
          <a:p>
            <a:pPr algn="ctr">
              <a:lnSpc>
                <a:spcPts val="2620"/>
              </a:lnSpc>
              <a:spcBef>
                <a:spcPts val="600"/>
              </a:spcBef>
            </a:pPr>
            <a:r>
              <a:rPr lang="en-GB" sz="1400" i="1" dirty="0">
                <a:latin typeface="Linkpen 17a Print" panose="03050602060000000000" pitchFamily="66" charset="77"/>
              </a:rPr>
              <a:t>They stand the rigours of every climate, they give a fine performance – always reliable – always economical. And they are, every one, backed by the incomparable Ford Dealer Service which spans the globe.</a:t>
            </a:r>
          </a:p>
        </p:txBody>
      </p:sp>
      <p:sp>
        <p:nvSpPr>
          <p:cNvPr id="6" name="TextBox 5">
            <a:extLst>
              <a:ext uri="{FF2B5EF4-FFF2-40B4-BE49-F238E27FC236}">
                <a16:creationId xmlns:a16="http://schemas.microsoft.com/office/drawing/2014/main" id="{A8ECCEFD-2EF9-03DD-F908-CE137FBD100A}"/>
              </a:ext>
            </a:extLst>
          </p:cNvPr>
          <p:cNvSpPr txBox="1"/>
          <p:nvPr/>
        </p:nvSpPr>
        <p:spPr>
          <a:xfrm>
            <a:off x="643884" y="4674339"/>
            <a:ext cx="6105959" cy="677108"/>
          </a:xfrm>
          <a:prstGeom prst="rect">
            <a:avLst/>
          </a:prstGeom>
          <a:noFill/>
        </p:spPr>
        <p:txBody>
          <a:bodyPr wrap="square">
            <a:spAutoFit/>
          </a:bodyPr>
          <a:lstStyle/>
          <a:p>
            <a:pPr algn="ctr"/>
            <a:r>
              <a:rPr lang="en-GB" sz="1900" dirty="0">
                <a:solidFill>
                  <a:srgbClr val="EC5E43"/>
                </a:solidFill>
                <a:latin typeface="Superclarendon Rg" panose="02000505080000020003" pitchFamily="2" charset="77"/>
              </a:rPr>
              <a:t>What does the advert tell us about the Ford Factory in Dagenham?</a:t>
            </a:r>
          </a:p>
        </p:txBody>
      </p:sp>
      <p:sp>
        <p:nvSpPr>
          <p:cNvPr id="7" name="TextBox 6">
            <a:extLst>
              <a:ext uri="{FF2B5EF4-FFF2-40B4-BE49-F238E27FC236}">
                <a16:creationId xmlns:a16="http://schemas.microsoft.com/office/drawing/2014/main" id="{3D5A1C49-DCD8-EDA7-ABCB-61E0723CE3BD}"/>
              </a:ext>
            </a:extLst>
          </p:cNvPr>
          <p:cNvSpPr txBox="1"/>
          <p:nvPr/>
        </p:nvSpPr>
        <p:spPr>
          <a:xfrm>
            <a:off x="460492" y="5451675"/>
            <a:ext cx="6472741" cy="969496"/>
          </a:xfrm>
          <a:prstGeom prst="rect">
            <a:avLst/>
          </a:prstGeom>
          <a:noFill/>
        </p:spPr>
        <p:txBody>
          <a:bodyPr wrap="square">
            <a:spAutoFit/>
          </a:bodyPr>
          <a:lstStyle/>
          <a:p>
            <a:pPr algn="ctr"/>
            <a:r>
              <a:rPr lang="en-GB" sz="1900" dirty="0">
                <a:solidFill>
                  <a:srgbClr val="EC5E43"/>
                </a:solidFill>
                <a:latin typeface="Superclarendon Rg" panose="02000505080000020003" pitchFamily="2" charset="77"/>
              </a:rPr>
              <a:t>Does the art work on the advert provide any clues to what life was like working at the factory?</a:t>
            </a:r>
          </a:p>
        </p:txBody>
      </p:sp>
      <p:pic>
        <p:nvPicPr>
          <p:cNvPr id="2" name="Picture 1" descr="An image of a magazine advert for the Ford factory built in Dagenham. ">
            <a:extLst>
              <a:ext uri="{FF2B5EF4-FFF2-40B4-BE49-F238E27FC236}">
                <a16:creationId xmlns:a16="http://schemas.microsoft.com/office/drawing/2014/main" id="{BD1E21CE-7C61-FC0F-46EA-335D85776C9F}"/>
              </a:ext>
            </a:extLst>
          </p:cNvPr>
          <p:cNvPicPr>
            <a:picLocks noChangeAspect="1"/>
          </p:cNvPicPr>
          <p:nvPr/>
        </p:nvPicPr>
        <p:blipFill>
          <a:blip r:embed="rId3"/>
          <a:srcRect/>
          <a:stretch/>
        </p:blipFill>
        <p:spPr>
          <a:xfrm>
            <a:off x="7187878" y="513583"/>
            <a:ext cx="4456254" cy="5907127"/>
          </a:xfrm>
          <a:prstGeom prst="rect">
            <a:avLst/>
          </a:prstGeom>
          <a:ln w="19050">
            <a:solidFill>
              <a:schemeClr val="tx1"/>
            </a:solidFill>
          </a:ln>
        </p:spPr>
      </p:pic>
      <p:pic>
        <p:nvPicPr>
          <p:cNvPr id="5" name="Picture 4">
            <a:extLst>
              <a:ext uri="{FF2B5EF4-FFF2-40B4-BE49-F238E27FC236}">
                <a16:creationId xmlns:a16="http://schemas.microsoft.com/office/drawing/2014/main" id="{D58B440C-9440-8292-A492-C4AB816E7099}"/>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44537" y="5474825"/>
            <a:ext cx="1647461" cy="1381732"/>
          </a:xfrm>
          <a:prstGeom prst="rect">
            <a:avLst/>
          </a:prstGeom>
        </p:spPr>
      </p:pic>
      <p:sp>
        <p:nvSpPr>
          <p:cNvPr id="3" name="TextBox 2">
            <a:extLst>
              <a:ext uri="{FF2B5EF4-FFF2-40B4-BE49-F238E27FC236}">
                <a16:creationId xmlns:a16="http://schemas.microsoft.com/office/drawing/2014/main" id="{44FAFB46-53E8-159D-5B5C-21EAEA14F3A1}"/>
              </a:ext>
            </a:extLst>
          </p:cNvPr>
          <p:cNvSpPr txBox="1"/>
          <p:nvPr/>
        </p:nvSpPr>
        <p:spPr>
          <a:xfrm>
            <a:off x="9298331" y="513583"/>
            <a:ext cx="2345801" cy="261610"/>
          </a:xfrm>
          <a:prstGeom prst="rect">
            <a:avLst/>
          </a:prstGeom>
          <a:noFill/>
        </p:spPr>
        <p:txBody>
          <a:bodyPr wrap="square" rtlCol="0">
            <a:spAutoFit/>
          </a:bodyPr>
          <a:lstStyle/>
          <a:p>
            <a:pPr algn="r"/>
            <a:r>
              <a:rPr lang="en-US" sz="1050" dirty="0">
                <a:solidFill>
                  <a:schemeClr val="bg1">
                    <a:lumMod val="50000"/>
                  </a:schemeClr>
                </a:solidFill>
              </a:rPr>
              <a:t>© </a:t>
            </a:r>
            <a:r>
              <a:rPr lang="en-US" sz="1050" dirty="0" err="1">
                <a:solidFill>
                  <a:schemeClr val="bg1">
                    <a:lumMod val="50000"/>
                  </a:schemeClr>
                </a:solidFill>
              </a:rPr>
              <a:t>Alamy</a:t>
            </a:r>
            <a:r>
              <a:rPr lang="en-US" sz="1050" dirty="0">
                <a:solidFill>
                  <a:schemeClr val="bg1">
                    <a:lumMod val="50000"/>
                  </a:schemeClr>
                </a:solidFill>
              </a:rPr>
              <a:t> Ref: BD0FAP</a:t>
            </a:r>
          </a:p>
        </p:txBody>
      </p:sp>
    </p:spTree>
    <p:extLst>
      <p:ext uri="{BB962C8B-B14F-4D97-AF65-F5344CB8AC3E}">
        <p14:creationId xmlns:p14="http://schemas.microsoft.com/office/powerpoint/2010/main" val="1996384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fade">
                                      <p:cBhvr>
                                        <p:cTn id="16" dur="500"/>
                                        <p:tgtEl>
                                          <p:spTgt spid="8">
                                            <p:txEl>
                                              <p:pRg st="1" end="1"/>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fade">
                                      <p:cBhvr>
                                        <p:cTn id="20" dur="500"/>
                                        <p:tgtEl>
                                          <p:spTgt spid="8">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6" grpId="0"/>
      <p:bldP spid="7"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EF14F-B829-4153-A21B-936C2E597330}"/>
              </a:ext>
            </a:extLst>
          </p:cNvPr>
          <p:cNvSpPr>
            <a:spLocks noGrp="1"/>
          </p:cNvSpPr>
          <p:nvPr>
            <p:ph type="ctrTitle"/>
          </p:nvPr>
        </p:nvSpPr>
        <p:spPr>
          <a:xfrm>
            <a:off x="1524000" y="-2572888"/>
            <a:ext cx="9144000" cy="2387600"/>
          </a:xfrm>
        </p:spPr>
        <p:txBody>
          <a:bodyPr/>
          <a:lstStyle/>
          <a:p>
            <a:r>
              <a:rPr lang="en-US" dirty="0"/>
              <a:t>Dagenham</a:t>
            </a:r>
            <a:r>
              <a:rPr lang="en-US" baseline="0" dirty="0"/>
              <a:t> Census</a:t>
            </a:r>
            <a:endParaRPr lang="en-US" dirty="0"/>
          </a:p>
        </p:txBody>
      </p:sp>
      <p:sp>
        <p:nvSpPr>
          <p:cNvPr id="8" name="TextBox 7">
            <a:extLst>
              <a:ext uri="{FF2B5EF4-FFF2-40B4-BE49-F238E27FC236}">
                <a16:creationId xmlns:a16="http://schemas.microsoft.com/office/drawing/2014/main" id="{D865BA71-9D09-29EE-229D-D2C900EC273E}"/>
              </a:ext>
            </a:extLst>
          </p:cNvPr>
          <p:cNvSpPr txBox="1"/>
          <p:nvPr/>
        </p:nvSpPr>
        <p:spPr>
          <a:xfrm>
            <a:off x="460494" y="408252"/>
            <a:ext cx="11436037" cy="782265"/>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To understand the impact the docks and its wide range of factories had on the area of Dagenham, we can study census results from the time period when the area was growing.</a:t>
            </a:r>
          </a:p>
        </p:txBody>
      </p:sp>
      <p:sp>
        <p:nvSpPr>
          <p:cNvPr id="13" name="TextBox 12">
            <a:extLst>
              <a:ext uri="{FF2B5EF4-FFF2-40B4-BE49-F238E27FC236}">
                <a16:creationId xmlns:a16="http://schemas.microsoft.com/office/drawing/2014/main" id="{8E77162B-0B10-3C36-370E-A930F62BA432}"/>
              </a:ext>
            </a:extLst>
          </p:cNvPr>
          <p:cNvSpPr txBox="1"/>
          <p:nvPr/>
        </p:nvSpPr>
        <p:spPr>
          <a:xfrm>
            <a:off x="526825" y="1332672"/>
            <a:ext cx="5635507" cy="415498"/>
          </a:xfrm>
          <a:prstGeom prst="rect">
            <a:avLst/>
          </a:prstGeom>
          <a:noFill/>
        </p:spPr>
        <p:txBody>
          <a:bodyPr wrap="square">
            <a:spAutoFit/>
          </a:bodyPr>
          <a:lstStyle/>
          <a:p>
            <a:pPr algn="ctr">
              <a:lnSpc>
                <a:spcPts val="2820"/>
              </a:lnSpc>
              <a:spcBef>
                <a:spcPts val="1200"/>
              </a:spcBef>
            </a:pPr>
            <a:r>
              <a:rPr lang="en-GB" sz="1400" b="1" dirty="0">
                <a:latin typeface="Linkpen 17a Print" panose="03050602060000000000" pitchFamily="66" charset="77"/>
              </a:rPr>
              <a:t>Number of men and women in different jobs</a:t>
            </a:r>
          </a:p>
        </p:txBody>
      </p:sp>
      <p:grpSp>
        <p:nvGrpSpPr>
          <p:cNvPr id="7" name="Group 6" descr="A graph of the 1931 census, showing the different industries and how many males and females worked in each industry. ">
            <a:extLst>
              <a:ext uri="{FF2B5EF4-FFF2-40B4-BE49-F238E27FC236}">
                <a16:creationId xmlns:a16="http://schemas.microsoft.com/office/drawing/2014/main" id="{A0A6A541-95E3-BCDD-8AB4-5E280B8A441A}"/>
              </a:ext>
            </a:extLst>
          </p:cNvPr>
          <p:cNvGrpSpPr/>
          <p:nvPr/>
        </p:nvGrpSpPr>
        <p:grpSpPr>
          <a:xfrm>
            <a:off x="379469" y="1693428"/>
            <a:ext cx="5948119" cy="4651091"/>
            <a:chOff x="379469" y="1517156"/>
            <a:chExt cx="5948119" cy="4651091"/>
          </a:xfrm>
        </p:grpSpPr>
        <p:pic>
          <p:nvPicPr>
            <p:cNvPr id="5" name="Picture 4">
              <a:extLst>
                <a:ext uri="{FF2B5EF4-FFF2-40B4-BE49-F238E27FC236}">
                  <a16:creationId xmlns:a16="http://schemas.microsoft.com/office/drawing/2014/main" id="{B686E6E2-0DD3-69FB-7E7E-3B82BFBB8364}"/>
                </a:ext>
              </a:extLst>
            </p:cNvPr>
            <p:cNvPicPr>
              <a:picLocks noChangeAspect="1"/>
            </p:cNvPicPr>
            <p:nvPr/>
          </p:nvPicPr>
          <p:blipFill>
            <a:blip r:embed="rId3"/>
            <a:srcRect/>
            <a:stretch/>
          </p:blipFill>
          <p:spPr>
            <a:xfrm>
              <a:off x="379469" y="1517156"/>
              <a:ext cx="5948119" cy="4404878"/>
            </a:xfrm>
            <a:prstGeom prst="rect">
              <a:avLst/>
            </a:prstGeom>
          </p:spPr>
        </p:pic>
        <p:sp>
          <p:nvSpPr>
            <p:cNvPr id="6" name="TextBox 5">
              <a:extLst>
                <a:ext uri="{FF2B5EF4-FFF2-40B4-BE49-F238E27FC236}">
                  <a16:creationId xmlns:a16="http://schemas.microsoft.com/office/drawing/2014/main" id="{3A8A73D3-3394-0337-FA0D-8FFEAC845AEB}"/>
                </a:ext>
              </a:extLst>
            </p:cNvPr>
            <p:cNvSpPr txBox="1"/>
            <p:nvPr/>
          </p:nvSpPr>
          <p:spPr>
            <a:xfrm>
              <a:off x="692081" y="5764290"/>
              <a:ext cx="5635507" cy="403957"/>
            </a:xfrm>
            <a:prstGeom prst="rect">
              <a:avLst/>
            </a:prstGeom>
            <a:noFill/>
          </p:spPr>
          <p:txBody>
            <a:bodyPr wrap="square">
              <a:spAutoFit/>
            </a:bodyPr>
            <a:lstStyle/>
            <a:p>
              <a:pPr algn="ctr">
                <a:lnSpc>
                  <a:spcPts val="2820"/>
                </a:lnSpc>
                <a:spcBef>
                  <a:spcPts val="1200"/>
                </a:spcBef>
              </a:pPr>
              <a:r>
                <a:rPr lang="en-GB" sz="1100" b="1" dirty="0">
                  <a:latin typeface="Linkpen 17a Print" panose="03050602060000000000" pitchFamily="66" charset="77"/>
                </a:rPr>
                <a:t>1931 Census of England and Wales</a:t>
              </a:r>
            </a:p>
          </p:txBody>
        </p:sp>
      </p:grpSp>
      <p:sp>
        <p:nvSpPr>
          <p:cNvPr id="9" name="TextBox 8">
            <a:extLst>
              <a:ext uri="{FF2B5EF4-FFF2-40B4-BE49-F238E27FC236}">
                <a16:creationId xmlns:a16="http://schemas.microsoft.com/office/drawing/2014/main" id="{D899A638-88E1-9E9E-AD8A-651C67A78C3F}"/>
              </a:ext>
            </a:extLst>
          </p:cNvPr>
          <p:cNvSpPr txBox="1"/>
          <p:nvPr/>
        </p:nvSpPr>
        <p:spPr>
          <a:xfrm>
            <a:off x="6555684" y="1259967"/>
            <a:ext cx="5109491" cy="1500411"/>
          </a:xfrm>
          <a:prstGeom prst="rect">
            <a:avLst/>
          </a:prstGeom>
          <a:noFill/>
        </p:spPr>
        <p:txBody>
          <a:bodyPr wrap="square">
            <a:spAutoFit/>
          </a:bodyPr>
          <a:lstStyle/>
          <a:p>
            <a:pPr>
              <a:lnSpc>
                <a:spcPts val="2820"/>
              </a:lnSpc>
              <a:spcBef>
                <a:spcPts val="1200"/>
              </a:spcBef>
            </a:pPr>
            <a:r>
              <a:rPr lang="en-GB" sz="1550" dirty="0">
                <a:latin typeface="Linkpen 17a Print" panose="03050602060000000000" pitchFamily="66" charset="77"/>
              </a:rPr>
              <a:t>Did you know? – The census is a survey which records important information about every person in the country. It is conducted every 10 years.</a:t>
            </a:r>
          </a:p>
        </p:txBody>
      </p:sp>
      <p:sp>
        <p:nvSpPr>
          <p:cNvPr id="10" name="TextBox 9">
            <a:extLst>
              <a:ext uri="{FF2B5EF4-FFF2-40B4-BE49-F238E27FC236}">
                <a16:creationId xmlns:a16="http://schemas.microsoft.com/office/drawing/2014/main" id="{6D461D9B-AC1E-AA5B-A3CB-D310652DB2CD}"/>
              </a:ext>
            </a:extLst>
          </p:cNvPr>
          <p:cNvSpPr txBox="1"/>
          <p:nvPr/>
        </p:nvSpPr>
        <p:spPr>
          <a:xfrm>
            <a:off x="6850436" y="2996665"/>
            <a:ext cx="4668361" cy="677108"/>
          </a:xfrm>
          <a:prstGeom prst="rect">
            <a:avLst/>
          </a:prstGeom>
          <a:noFill/>
        </p:spPr>
        <p:txBody>
          <a:bodyPr wrap="square">
            <a:spAutoFit/>
          </a:bodyPr>
          <a:lstStyle/>
          <a:p>
            <a:pPr algn="ctr"/>
            <a:r>
              <a:rPr lang="en-GB" sz="1900" dirty="0">
                <a:solidFill>
                  <a:srgbClr val="EC5E43"/>
                </a:solidFill>
                <a:latin typeface="Superclarendon Rg" panose="02000505080000020003" pitchFamily="2" charset="77"/>
              </a:rPr>
              <a:t>Which industry had the most male workers?</a:t>
            </a:r>
          </a:p>
        </p:txBody>
      </p:sp>
      <p:sp>
        <p:nvSpPr>
          <p:cNvPr id="11" name="TextBox 10">
            <a:extLst>
              <a:ext uri="{FF2B5EF4-FFF2-40B4-BE49-F238E27FC236}">
                <a16:creationId xmlns:a16="http://schemas.microsoft.com/office/drawing/2014/main" id="{34BC0BAD-9414-E4F5-E3D9-9F7E0B2451C8}"/>
              </a:ext>
            </a:extLst>
          </p:cNvPr>
          <p:cNvSpPr txBox="1"/>
          <p:nvPr/>
        </p:nvSpPr>
        <p:spPr>
          <a:xfrm>
            <a:off x="6850435" y="3851064"/>
            <a:ext cx="4668361" cy="677108"/>
          </a:xfrm>
          <a:prstGeom prst="rect">
            <a:avLst/>
          </a:prstGeom>
          <a:noFill/>
        </p:spPr>
        <p:txBody>
          <a:bodyPr wrap="square">
            <a:spAutoFit/>
          </a:bodyPr>
          <a:lstStyle/>
          <a:p>
            <a:pPr algn="ctr"/>
            <a:r>
              <a:rPr lang="en-GB" sz="1900" dirty="0">
                <a:solidFill>
                  <a:srgbClr val="EC5E43"/>
                </a:solidFill>
                <a:latin typeface="Superclarendon Rg" panose="02000505080000020003" pitchFamily="2" charset="77"/>
              </a:rPr>
              <a:t>Which industry had the most female workers?</a:t>
            </a:r>
          </a:p>
        </p:txBody>
      </p:sp>
      <p:sp>
        <p:nvSpPr>
          <p:cNvPr id="12" name="TextBox 11">
            <a:extLst>
              <a:ext uri="{FF2B5EF4-FFF2-40B4-BE49-F238E27FC236}">
                <a16:creationId xmlns:a16="http://schemas.microsoft.com/office/drawing/2014/main" id="{2CB2744B-5F63-0CDC-C942-C1EAB314D59E}"/>
              </a:ext>
            </a:extLst>
          </p:cNvPr>
          <p:cNvSpPr txBox="1"/>
          <p:nvPr/>
        </p:nvSpPr>
        <p:spPr>
          <a:xfrm>
            <a:off x="6555684" y="4810875"/>
            <a:ext cx="5109491" cy="1141338"/>
          </a:xfrm>
          <a:prstGeom prst="rect">
            <a:avLst/>
          </a:prstGeom>
          <a:noFill/>
        </p:spPr>
        <p:txBody>
          <a:bodyPr wrap="square">
            <a:spAutoFit/>
          </a:bodyPr>
          <a:lstStyle/>
          <a:p>
            <a:pPr>
              <a:lnSpc>
                <a:spcPts val="2820"/>
              </a:lnSpc>
              <a:spcBef>
                <a:spcPts val="1200"/>
              </a:spcBef>
            </a:pPr>
            <a:r>
              <a:rPr lang="en-GB" sz="1550" dirty="0">
                <a:latin typeface="Linkpen 17a Print" panose="03050602060000000000" pitchFamily="66" charset="77"/>
              </a:rPr>
              <a:t>Commerce and transport both had the most combined workers – which industries do you think these includes?</a:t>
            </a:r>
          </a:p>
        </p:txBody>
      </p:sp>
    </p:spTree>
    <p:extLst>
      <p:ext uri="{BB962C8B-B14F-4D97-AF65-F5344CB8AC3E}">
        <p14:creationId xmlns:p14="http://schemas.microsoft.com/office/powerpoint/2010/main" val="1544977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xEl>
                                              <p:pRg st="0" end="0"/>
                                            </p:txEl>
                                          </p:spTgt>
                                        </p:tgtEl>
                                        <p:attrNameLst>
                                          <p:attrName>style.visibility</p:attrName>
                                        </p:attrNameLst>
                                      </p:cBhvr>
                                      <p:to>
                                        <p:strVal val="visible"/>
                                      </p:to>
                                    </p:set>
                                    <p:animEffect transition="in" filter="fade">
                                      <p:cBhvr>
                                        <p:cTn id="36"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13" grpId="0"/>
      <p:bldP spid="9" grpId="0" uiExpand="1" build="p"/>
      <p:bldP spid="10" grpId="0"/>
      <p:bldP spid="11" grpId="0"/>
      <p:bldP spid="12"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TotalTime>
  <Words>1079</Words>
  <Application>Microsoft Office PowerPoint</Application>
  <PresentationFormat>Widescreen</PresentationFormat>
  <Paragraphs>85</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Calibri</vt:lpstr>
      <vt:lpstr>Superclarendon Rg</vt:lpstr>
      <vt:lpstr>Calibri Light</vt:lpstr>
      <vt:lpstr>Linkpen 17a Print</vt:lpstr>
      <vt:lpstr>Arial</vt:lpstr>
      <vt:lpstr>Office Theme</vt:lpstr>
      <vt:lpstr>Made in Dagenham </vt:lpstr>
      <vt:lpstr>A Man with a Vision </vt:lpstr>
      <vt:lpstr>The Dagenham Breach</vt:lpstr>
      <vt:lpstr>A Growing Borough</vt:lpstr>
      <vt:lpstr>Industries timeline </vt:lpstr>
      <vt:lpstr>May and Baker </vt:lpstr>
      <vt:lpstr>Dagenham and Ford</vt:lpstr>
      <vt:lpstr>Ford Advert</vt:lpstr>
      <vt:lpstr>Dagenham Census</vt:lpstr>
      <vt:lpstr>Changing Times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28</cp:revision>
  <dcterms:created xsi:type="dcterms:W3CDTF">2023-06-29T11:18:34Z</dcterms:created>
  <dcterms:modified xsi:type="dcterms:W3CDTF">2023-08-14T07:50:32Z</dcterms:modified>
</cp:coreProperties>
</file>