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embeddedFontLst>
    <p:embeddedFont>
      <p:font typeface="Calibri" panose="020F0502020204030204" pitchFamily="34" charset="0"/>
      <p:regular r:id="rId11"/>
      <p:bold r:id="rId12"/>
      <p:italic r:id="rId13"/>
      <p:boldItalic r:id="rId14"/>
    </p:embeddedFont>
    <p:embeddedFont>
      <p:font typeface="Calibri Light" panose="020F0302020204030204" pitchFamily="34" charset="0"/>
      <p:regular r:id="rId15"/>
      <p:italic r:id="rId1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835B"/>
    <a:srgbClr val="91A55B"/>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59"/>
    <p:restoredTop sz="91299" autoAdjust="0"/>
  </p:normalViewPr>
  <p:slideViewPr>
    <p:cSldViewPr snapToGrid="0">
      <p:cViewPr varScale="1">
        <p:scale>
          <a:sx n="100" d="100"/>
          <a:sy n="100" d="100"/>
        </p:scale>
        <p:origin x="690"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6A172451-CC8F-4B8E-8FDE-3A527CAA0460}"/>
    <pc:docChg chg="modSld">
      <pc:chgData name="McHarg, Catherine" userId="88b8f76c-9ae3-4745-88eb-fe0667a22af5" providerId="ADAL" clId="{6A172451-CC8F-4B8E-8FDE-3A527CAA0460}" dt="2023-08-14T07:49:21.003" v="1"/>
      <pc:docMkLst>
        <pc:docMk/>
      </pc:docMkLst>
      <pc:sldChg chg="modNotesTx">
        <pc:chgData name="McHarg, Catherine" userId="88b8f76c-9ae3-4745-88eb-fe0667a22af5" providerId="ADAL" clId="{6A172451-CC8F-4B8E-8FDE-3A527CAA0460}" dt="2023-08-14T07:49:21.003" v="1"/>
        <pc:sldMkLst>
          <pc:docMk/>
          <pc:sldMk cId="3950588738" sldId="256"/>
        </pc:sldMkLst>
      </pc:sldChg>
      <pc:sldChg chg="modSp mod">
        <pc:chgData name="McHarg, Catherine" userId="88b8f76c-9ae3-4745-88eb-fe0667a22af5" providerId="ADAL" clId="{6A172451-CC8F-4B8E-8FDE-3A527CAA0460}" dt="2023-08-11T10:50:36.518" v="0" actId="1076"/>
        <pc:sldMkLst>
          <pc:docMk/>
          <pc:sldMk cId="2694685364" sldId="260"/>
        </pc:sldMkLst>
        <pc:spChg chg="mod">
          <ac:chgData name="McHarg, Catherine" userId="88b8f76c-9ae3-4745-88eb-fe0667a22af5" providerId="ADAL" clId="{6A172451-CC8F-4B8E-8FDE-3A527CAA0460}" dt="2023-08-11T10:50:36.518" v="0" actId="1076"/>
          <ac:spMkLst>
            <pc:docMk/>
            <pc:sldMk cId="2694685364" sldId="260"/>
            <ac:spMk id="3" creationId="{BE45986D-346A-9AF2-F584-01EEE7AE209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98DB3-970B-144B-8C2D-32BC50A6EB38}" type="datetimeFigureOut">
              <a:rPr lang="en-US" smtClean="0"/>
              <a:t>8/14/2023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8CC5B-8A47-754E-A40A-5AC48696325B}" type="slidenum">
              <a:rPr lang="en-US" smtClean="0"/>
              <a:t>‹#›</a:t>
            </a:fld>
            <a:endParaRPr lang="en-US"/>
          </a:p>
        </p:txBody>
      </p:sp>
    </p:spTree>
    <p:extLst>
      <p:ext uri="{BB962C8B-B14F-4D97-AF65-F5344CB8AC3E}">
        <p14:creationId xmlns:p14="http://schemas.microsoft.com/office/powerpoint/2010/main" val="233245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historicengland.org.uk/services-skills/education/teaching-activities/barking-dagenham-local-histor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200"/>
              </a:spcBef>
              <a:spcAft>
                <a:spcPts val="1000"/>
              </a:spcAft>
            </a:pPr>
            <a:r>
              <a:rPr lang="en-US" dirty="0"/>
              <a:t>This PPT is part of the Teaching Activity: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has Barking and Dagenham changed for the people who have lived there?</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GB" sz="1200" u="sng">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https://historicengland.org.uk/services-skills/education/teaching-activities/barking-dagenham-local-history</a:t>
            </a:r>
            <a:r>
              <a:rPr lang="en-GB"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200">
              <a:effectLst/>
              <a:latin typeface="Calibri" panose="020F0502020204030204" pitchFamily="34" charset="0"/>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1</a:t>
            </a:fld>
            <a:endParaRPr lang="en-US"/>
          </a:p>
        </p:txBody>
      </p:sp>
    </p:spTree>
    <p:extLst>
      <p:ext uri="{BB962C8B-B14F-4D97-AF65-F5344CB8AC3E}">
        <p14:creationId xmlns:p14="http://schemas.microsoft.com/office/powerpoint/2010/main" val="2635076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2</a:t>
            </a:fld>
            <a:endParaRPr lang="en-US"/>
          </a:p>
        </p:txBody>
      </p:sp>
    </p:spTree>
    <p:extLst>
      <p:ext uri="{BB962C8B-B14F-4D97-AF65-F5344CB8AC3E}">
        <p14:creationId xmlns:p14="http://schemas.microsoft.com/office/powerpoint/2010/main" val="463729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3</a:t>
            </a:fld>
            <a:endParaRPr lang="en-US"/>
          </a:p>
        </p:txBody>
      </p:sp>
    </p:spTree>
    <p:extLst>
      <p:ext uri="{BB962C8B-B14F-4D97-AF65-F5344CB8AC3E}">
        <p14:creationId xmlns:p14="http://schemas.microsoft.com/office/powerpoint/2010/main" val="382523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4</a:t>
            </a:fld>
            <a:endParaRPr lang="en-US"/>
          </a:p>
        </p:txBody>
      </p:sp>
    </p:spTree>
    <p:extLst>
      <p:ext uri="{BB962C8B-B14F-4D97-AF65-F5344CB8AC3E}">
        <p14:creationId xmlns:p14="http://schemas.microsoft.com/office/powerpoint/2010/main" val="369046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5</a:t>
            </a:fld>
            <a:endParaRPr lang="en-US"/>
          </a:p>
        </p:txBody>
      </p:sp>
    </p:spTree>
    <p:extLst>
      <p:ext uri="{BB962C8B-B14F-4D97-AF65-F5344CB8AC3E}">
        <p14:creationId xmlns:p14="http://schemas.microsoft.com/office/powerpoint/2010/main" val="856261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6</a:t>
            </a:fld>
            <a:endParaRPr lang="en-US"/>
          </a:p>
        </p:txBody>
      </p:sp>
    </p:spTree>
    <p:extLst>
      <p:ext uri="{BB962C8B-B14F-4D97-AF65-F5344CB8AC3E}">
        <p14:creationId xmlns:p14="http://schemas.microsoft.com/office/powerpoint/2010/main" val="2120505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7</a:t>
            </a:fld>
            <a:endParaRPr lang="en-US"/>
          </a:p>
        </p:txBody>
      </p:sp>
    </p:spTree>
    <p:extLst>
      <p:ext uri="{BB962C8B-B14F-4D97-AF65-F5344CB8AC3E}">
        <p14:creationId xmlns:p14="http://schemas.microsoft.com/office/powerpoint/2010/main" val="196120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8CC5B-8A47-754E-A40A-5AC48696325B}" type="slidenum">
              <a:rPr lang="en-US" smtClean="0"/>
              <a:t>8</a:t>
            </a:fld>
            <a:endParaRPr lang="en-US"/>
          </a:p>
        </p:txBody>
      </p:sp>
    </p:spTree>
    <p:extLst>
      <p:ext uri="{BB962C8B-B14F-4D97-AF65-F5344CB8AC3E}">
        <p14:creationId xmlns:p14="http://schemas.microsoft.com/office/powerpoint/2010/main" val="88528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8/14/2023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8/14/2023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8/14/2023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8/14/2023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3.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60C079-DA3C-606E-C031-CB1F0BB10178}"/>
              </a:ext>
            </a:extLst>
          </p:cNvPr>
          <p:cNvSpPr>
            <a:spLocks noGrp="1"/>
          </p:cNvSpPr>
          <p:nvPr>
            <p:ph type="ctrTitle"/>
          </p:nvPr>
        </p:nvSpPr>
        <p:spPr>
          <a:xfrm>
            <a:off x="1523999" y="-2695658"/>
            <a:ext cx="9144000" cy="2387600"/>
          </a:xfrm>
        </p:spPr>
        <p:txBody>
          <a:bodyPr>
            <a:normAutofit fontScale="90000"/>
          </a:bodyPr>
          <a:lstStyle/>
          <a:p>
            <a:r>
              <a:rPr lang="en-US" dirty="0"/>
              <a:t>Welcome to Valence House Who lived in this historic building?</a:t>
            </a:r>
          </a:p>
        </p:txBody>
      </p:sp>
      <p:pic>
        <p:nvPicPr>
          <p:cNvPr id="9" name="Picture 8" descr="Welcome to Valence House&#10;Sub heading: Who lived in this historic building?">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1442"/>
            <a:ext cx="12191999" cy="6856558"/>
          </a:xfrm>
          <a:prstGeom prst="rect">
            <a:avLst/>
          </a:prstGeom>
        </p:spPr>
      </p:pic>
      <p:sp>
        <p:nvSpPr>
          <p:cNvPr id="4" name="Rectangle 3" descr="Picture of three windows in a line with a rooftop under them and vines growing on support beams.">
            <a:extLst>
              <a:ext uri="{FF2B5EF4-FFF2-40B4-BE49-F238E27FC236}">
                <a16:creationId xmlns:a16="http://schemas.microsoft.com/office/drawing/2014/main" id="{DF7AB6D4-D9AF-A9B5-FA85-5797F34E1B94}"/>
              </a:ext>
            </a:extLst>
          </p:cNvPr>
          <p:cNvSpPr/>
          <p:nvPr/>
        </p:nvSpPr>
        <p:spPr>
          <a:xfrm>
            <a:off x="0" y="0"/>
            <a:ext cx="12191998"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454" y="5375188"/>
            <a:ext cx="1577546" cy="1481369"/>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865BA71-9D09-29EE-229D-D2C900EC273E}"/>
              </a:ext>
            </a:extLst>
          </p:cNvPr>
          <p:cNvSpPr txBox="1"/>
          <p:nvPr/>
        </p:nvSpPr>
        <p:spPr>
          <a:xfrm>
            <a:off x="529280" y="680583"/>
            <a:ext cx="3150974" cy="513217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Valence House has a long and fascinating history that dates back to the 13th century.</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manor house was one of five belonging to, and rented out by, Barking Abbey.</a:t>
            </a:r>
          </a:p>
        </p:txBody>
      </p:sp>
      <p:sp>
        <p:nvSpPr>
          <p:cNvPr id="2" name="Title 1">
            <a:extLst>
              <a:ext uri="{FF2B5EF4-FFF2-40B4-BE49-F238E27FC236}">
                <a16:creationId xmlns:a16="http://schemas.microsoft.com/office/drawing/2014/main" id="{B05EC3A6-1EC4-D629-DB5C-C8D664047D16}"/>
              </a:ext>
            </a:extLst>
          </p:cNvPr>
          <p:cNvSpPr>
            <a:spLocks noGrp="1"/>
          </p:cNvSpPr>
          <p:nvPr>
            <p:ph type="ctrTitle"/>
          </p:nvPr>
        </p:nvSpPr>
        <p:spPr>
          <a:xfrm>
            <a:off x="1524000" y="-2872121"/>
            <a:ext cx="9144000" cy="2387600"/>
          </a:xfrm>
        </p:spPr>
        <p:txBody>
          <a:bodyPr/>
          <a:lstStyle/>
          <a:p>
            <a:r>
              <a:rPr lang="en-US" dirty="0"/>
              <a:t>Valence House</a:t>
            </a:r>
          </a:p>
        </p:txBody>
      </p:sp>
      <p:sp>
        <p:nvSpPr>
          <p:cNvPr id="4" name="Rectangle 3" descr="A photograph of a large white house with a brown roof, two trees in the front garden, and a light brown pathway leading up to the front.">
            <a:extLst>
              <a:ext uri="{FF2B5EF4-FFF2-40B4-BE49-F238E27FC236}">
                <a16:creationId xmlns:a16="http://schemas.microsoft.com/office/drawing/2014/main" id="{FDFB4D36-F26C-5626-C8C3-A3994C277453}"/>
              </a:ext>
            </a:extLst>
          </p:cNvPr>
          <p:cNvSpPr/>
          <p:nvPr/>
        </p:nvSpPr>
        <p:spPr>
          <a:xfrm>
            <a:off x="3558746" y="259492"/>
            <a:ext cx="8377881" cy="63266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C97794D-4294-255A-4B68-CB66DCAA151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14454" y="5375188"/>
            <a:ext cx="1577546" cy="1481369"/>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1EBABB-D230-58F3-C0CD-4CCF96A6DA9E}"/>
              </a:ext>
            </a:extLst>
          </p:cNvPr>
          <p:cNvSpPr>
            <a:spLocks noGrp="1"/>
          </p:cNvSpPr>
          <p:nvPr>
            <p:ph type="ctrTitle"/>
          </p:nvPr>
        </p:nvSpPr>
        <p:spPr>
          <a:xfrm>
            <a:off x="1108449" y="-2714543"/>
            <a:ext cx="10263814" cy="2387600"/>
          </a:xfrm>
        </p:spPr>
        <p:txBody>
          <a:bodyPr/>
          <a:lstStyle/>
          <a:p>
            <a:r>
              <a:rPr lang="en-US" dirty="0"/>
              <a:t>Valence</a:t>
            </a:r>
            <a:r>
              <a:rPr lang="en-US" baseline="0" dirty="0"/>
              <a:t> House 1250 to 1291</a:t>
            </a:r>
            <a:endParaRPr lang="en-US" dirty="0"/>
          </a:p>
        </p:txBody>
      </p:sp>
      <p:sp>
        <p:nvSpPr>
          <p:cNvPr id="5" name="TextBox 4">
            <a:extLst>
              <a:ext uri="{FF2B5EF4-FFF2-40B4-BE49-F238E27FC236}">
                <a16:creationId xmlns:a16="http://schemas.microsoft.com/office/drawing/2014/main" id="{25E38508-43A3-A143-0E0E-348D9DDFC086}"/>
              </a:ext>
            </a:extLst>
          </p:cNvPr>
          <p:cNvSpPr txBox="1"/>
          <p:nvPr/>
        </p:nvSpPr>
        <p:spPr>
          <a:xfrm>
            <a:off x="471007" y="451330"/>
            <a:ext cx="2829124"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Gilbert </a:t>
            </a:r>
            <a:r>
              <a:rPr lang="en-GB" sz="1600" dirty="0" err="1">
                <a:latin typeface="Linkpen 17a Print" panose="03050602060000000000" pitchFamily="66" charset="77"/>
              </a:rPr>
              <a:t>Hakun</a:t>
            </a:r>
            <a:r>
              <a:rPr lang="en-GB" sz="1600" dirty="0">
                <a:latin typeface="Linkpen 17a Print" panose="03050602060000000000" pitchFamily="66" charset="77"/>
              </a:rPr>
              <a:t> was the first person to live in the house, during the 1250’s. It then passed to Sir Hugh de </a:t>
            </a:r>
            <a:r>
              <a:rPr lang="en-GB" sz="1600" dirty="0" err="1">
                <a:latin typeface="Linkpen 17a Print" panose="03050602060000000000" pitchFamily="66" charset="77"/>
              </a:rPr>
              <a:t>Dyve</a:t>
            </a:r>
            <a:r>
              <a:rPr lang="en-GB" sz="1600" dirty="0">
                <a:latin typeface="Linkpen 17a Print" panose="03050602060000000000" pitchFamily="66" charset="77"/>
              </a:rPr>
              <a:t>, a knight who served King Henry III.</a:t>
            </a:r>
          </a:p>
        </p:txBody>
      </p:sp>
      <p:sp>
        <p:nvSpPr>
          <p:cNvPr id="10" name="TextBox 9">
            <a:extLst>
              <a:ext uri="{FF2B5EF4-FFF2-40B4-BE49-F238E27FC236}">
                <a16:creationId xmlns:a16="http://schemas.microsoft.com/office/drawing/2014/main" id="{EA357775-8CA2-DB7F-A41B-DB390AE8F6F7}"/>
              </a:ext>
            </a:extLst>
          </p:cNvPr>
          <p:cNvSpPr txBox="1"/>
          <p:nvPr/>
        </p:nvSpPr>
        <p:spPr>
          <a:xfrm>
            <a:off x="4296256" y="504355"/>
            <a:ext cx="3326465"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Manor of Valence took its title from one of the most important leaseholders - Agnes de Valence.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She was recorded living here in 1291. Her family had a powerful influence on politics in the country, mostly due to her father being the half brother of King Henry III.</a:t>
            </a:r>
          </a:p>
        </p:txBody>
      </p:sp>
      <p:pic>
        <p:nvPicPr>
          <p:cNvPr id="2" name="Picture 1" descr="A white and blue shield with 19 red birds around the edge.">
            <a:extLst>
              <a:ext uri="{FF2B5EF4-FFF2-40B4-BE49-F238E27FC236}">
                <a16:creationId xmlns:a16="http://schemas.microsoft.com/office/drawing/2014/main" id="{C33C8ABC-1793-4CF0-5936-19CA6E49A3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65145" y="699157"/>
            <a:ext cx="2829124" cy="4401277"/>
          </a:xfrm>
          <a:prstGeom prst="rect">
            <a:avLst/>
          </a:prstGeom>
        </p:spPr>
      </p:pic>
      <p:pic>
        <p:nvPicPr>
          <p:cNvPr id="11" name="Picture 10">
            <a:extLst>
              <a:ext uri="{FF2B5EF4-FFF2-40B4-BE49-F238E27FC236}">
                <a16:creationId xmlns:a16="http://schemas.microsoft.com/office/drawing/2014/main" id="{FEECD488-2822-3A1A-718C-572D543FB5F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83490" y="-236330"/>
            <a:ext cx="1577546" cy="1481369"/>
          </a:xfrm>
          <a:prstGeom prst="rect">
            <a:avLst/>
          </a:prstGeom>
        </p:spPr>
      </p:pic>
      <p:pic>
        <p:nvPicPr>
          <p:cNvPr id="13" name="Picture 12" descr="A picture of a medieval knights helmet.">
            <a:extLst>
              <a:ext uri="{FF2B5EF4-FFF2-40B4-BE49-F238E27FC236}">
                <a16:creationId xmlns:a16="http://schemas.microsoft.com/office/drawing/2014/main" id="{8C0E219D-A72C-81DC-5170-34E94D87F06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67132" y="3467541"/>
            <a:ext cx="1790575" cy="1986558"/>
          </a:xfrm>
          <a:prstGeom prst="rect">
            <a:avLst/>
          </a:prstGeom>
        </p:spPr>
      </p:pic>
      <p:sp>
        <p:nvSpPr>
          <p:cNvPr id="3" name="TextBox 2">
            <a:extLst>
              <a:ext uri="{FF2B5EF4-FFF2-40B4-BE49-F238E27FC236}">
                <a16:creationId xmlns:a16="http://schemas.microsoft.com/office/drawing/2014/main" id="{9BECDBDA-22CD-1EDC-DBC1-7CF287A96254}"/>
              </a:ext>
            </a:extLst>
          </p:cNvPr>
          <p:cNvSpPr txBox="1"/>
          <p:nvPr/>
        </p:nvSpPr>
        <p:spPr>
          <a:xfrm>
            <a:off x="10210268" y="3415675"/>
            <a:ext cx="1577546" cy="1177245"/>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rPr>
              <a:t>The heraldic shield of Agnes de Valence’s father, William.</a:t>
            </a:r>
          </a:p>
        </p:txBody>
      </p:sp>
      <p:pic>
        <p:nvPicPr>
          <p:cNvPr id="15" name="Picture 14" descr="A picture of a timeline from AD 1250 to AD 1291.&#10;It has two boxes on it. &#10;The first says '1250s, Gilbert Hakun of Barking.'&#10;The second says '1291, Agnes de Valence.'">
            <a:extLst>
              <a:ext uri="{FF2B5EF4-FFF2-40B4-BE49-F238E27FC236}">
                <a16:creationId xmlns:a16="http://schemas.microsoft.com/office/drawing/2014/main" id="{534B681C-16C9-AA87-DF25-DD4CDB97C4E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4554552"/>
            <a:ext cx="12192000" cy="1799093"/>
          </a:xfrm>
          <a:prstGeom prst="rect">
            <a:avLst/>
          </a:prstGeom>
        </p:spPr>
      </p:pic>
    </p:spTree>
    <p:extLst>
      <p:ext uri="{BB962C8B-B14F-4D97-AF65-F5344CB8AC3E}">
        <p14:creationId xmlns:p14="http://schemas.microsoft.com/office/powerpoint/2010/main" val="22394821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9428AA-C61D-DB2A-3848-9E102B2F64B6}"/>
              </a:ext>
            </a:extLst>
          </p:cNvPr>
          <p:cNvSpPr>
            <a:spLocks noGrp="1"/>
          </p:cNvSpPr>
          <p:nvPr>
            <p:ph type="ctrTitle"/>
          </p:nvPr>
        </p:nvSpPr>
        <p:spPr>
          <a:xfrm>
            <a:off x="1524000" y="-2741942"/>
            <a:ext cx="9144000" cy="2387600"/>
          </a:xfrm>
        </p:spPr>
        <p:txBody>
          <a:bodyPr/>
          <a:lstStyle/>
          <a:p>
            <a:r>
              <a:rPr lang="en-US" dirty="0"/>
              <a:t>The de Valence Family</a:t>
            </a:r>
          </a:p>
        </p:txBody>
      </p:sp>
      <p:sp>
        <p:nvSpPr>
          <p:cNvPr id="5" name="TextBox 4">
            <a:extLst>
              <a:ext uri="{FF2B5EF4-FFF2-40B4-BE49-F238E27FC236}">
                <a16:creationId xmlns:a16="http://schemas.microsoft.com/office/drawing/2014/main" id="{FDB4B3FE-C4A0-46DA-0330-3B4806F600AF}"/>
              </a:ext>
            </a:extLst>
          </p:cNvPr>
          <p:cNvSpPr txBox="1"/>
          <p:nvPr/>
        </p:nvSpPr>
        <p:spPr>
          <a:xfrm>
            <a:off x="551936" y="782223"/>
            <a:ext cx="5226012" cy="3445174"/>
          </a:xfrm>
          <a:prstGeom prst="rect">
            <a:avLst/>
          </a:prstGeom>
          <a:noFill/>
        </p:spPr>
        <p:txBody>
          <a:bodyPr wrap="square">
            <a:spAutoFit/>
          </a:bodyPr>
          <a:lstStyle/>
          <a:p>
            <a:pPr>
              <a:lnSpc>
                <a:spcPct val="150000"/>
              </a:lnSpc>
            </a:pPr>
            <a:r>
              <a:rPr lang="en-GB" sz="2100" dirty="0">
                <a:latin typeface="Linkpen 17a Print" panose="03050602060000000000" pitchFamily="66" charset="77"/>
              </a:rPr>
              <a:t>The de Valence family were associated with the house for 51 years. Today, the house would be unrecognisable to them, but they are thought to have installed the moat, some of which still survives. </a:t>
            </a:r>
          </a:p>
        </p:txBody>
      </p:sp>
      <p:grpSp>
        <p:nvGrpSpPr>
          <p:cNvPr id="3" name="Group 2" descr="An aerial photograph of a house and surrounding area of trees with a body of water to the right.">
            <a:extLst>
              <a:ext uri="{FF2B5EF4-FFF2-40B4-BE49-F238E27FC236}">
                <a16:creationId xmlns:a16="http://schemas.microsoft.com/office/drawing/2014/main" id="{7864D1E2-9D06-153C-7F85-DBBEF0C6854E}"/>
              </a:ext>
            </a:extLst>
          </p:cNvPr>
          <p:cNvGrpSpPr/>
          <p:nvPr/>
        </p:nvGrpSpPr>
        <p:grpSpPr>
          <a:xfrm>
            <a:off x="5928237" y="467106"/>
            <a:ext cx="5711827" cy="4012128"/>
            <a:chOff x="5928237" y="467106"/>
            <a:chExt cx="5711827" cy="4012128"/>
          </a:xfrm>
        </p:grpSpPr>
        <p:pic>
          <p:nvPicPr>
            <p:cNvPr id="4" name="Picture 3">
              <a:extLst>
                <a:ext uri="{FF2B5EF4-FFF2-40B4-BE49-F238E27FC236}">
                  <a16:creationId xmlns:a16="http://schemas.microsoft.com/office/drawing/2014/main" id="{A7DE8F0A-5709-23DF-B463-D3622FF3A7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95393" y="530387"/>
              <a:ext cx="5644671" cy="3948847"/>
            </a:xfrm>
            <a:prstGeom prst="rect">
              <a:avLst/>
            </a:prstGeom>
            <a:ln w="28575">
              <a:solidFill>
                <a:schemeClr val="tx1"/>
              </a:solidFill>
            </a:ln>
          </p:spPr>
        </p:pic>
        <p:sp>
          <p:nvSpPr>
            <p:cNvPr id="2" name="TextBox 1">
              <a:extLst>
                <a:ext uri="{FF2B5EF4-FFF2-40B4-BE49-F238E27FC236}">
                  <a16:creationId xmlns:a16="http://schemas.microsoft.com/office/drawing/2014/main" id="{AA2CDEA0-4B3C-DD36-FC85-FB9CE1FBDE4F}"/>
                </a:ext>
              </a:extLst>
            </p:cNvPr>
            <p:cNvSpPr txBox="1"/>
            <p:nvPr/>
          </p:nvSpPr>
          <p:spPr>
            <a:xfrm>
              <a:off x="5928237" y="467106"/>
              <a:ext cx="2971800" cy="276999"/>
            </a:xfrm>
            <a:prstGeom prst="rect">
              <a:avLst/>
            </a:prstGeom>
            <a:noFill/>
          </p:spPr>
          <p:txBody>
            <a:bodyPr wrap="square" rtlCol="0">
              <a:spAutoFit/>
            </a:bodyPr>
            <a:lstStyle/>
            <a:p>
              <a:r>
                <a:rPr lang="en-US" sz="1200" dirty="0">
                  <a:solidFill>
                    <a:schemeClr val="bg1"/>
                  </a:solidFill>
                </a:rPr>
                <a:t>© Google Maps 2023 </a:t>
              </a:r>
            </a:p>
          </p:txBody>
        </p:sp>
      </p:grpSp>
      <p:pic>
        <p:nvPicPr>
          <p:cNvPr id="9" name="Picture 8">
            <a:extLst>
              <a:ext uri="{FF2B5EF4-FFF2-40B4-BE49-F238E27FC236}">
                <a16:creationId xmlns:a16="http://schemas.microsoft.com/office/drawing/2014/main" id="{AECD2FF8-294C-82F4-60B2-A45109853579}"/>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83490" y="-236330"/>
            <a:ext cx="1577546" cy="1481369"/>
          </a:xfrm>
          <a:prstGeom prst="rect">
            <a:avLst/>
          </a:prstGeom>
        </p:spPr>
      </p:pic>
      <p:pic>
        <p:nvPicPr>
          <p:cNvPr id="8" name="Picture 7" descr="A picture of a timeline from AD 1290 to AD 1342.&#10;It has two boxes on it.&#10;The first says '1291, Agnes Valence'.&#10;The second says '1342, de Valences leave'.">
            <a:extLst>
              <a:ext uri="{FF2B5EF4-FFF2-40B4-BE49-F238E27FC236}">
                <a16:creationId xmlns:a16="http://schemas.microsoft.com/office/drawing/2014/main" id="{16E33A73-9ECA-35AE-BE14-F6A21154A1B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255"/>
          <a:stretch/>
        </p:blipFill>
        <p:spPr>
          <a:xfrm>
            <a:off x="0" y="4582620"/>
            <a:ext cx="12192000" cy="1669774"/>
          </a:xfrm>
          <a:prstGeom prst="rect">
            <a:avLst/>
          </a:prstGeom>
        </p:spPr>
      </p:pic>
    </p:spTree>
    <p:extLst>
      <p:ext uri="{BB962C8B-B14F-4D97-AF65-F5344CB8AC3E}">
        <p14:creationId xmlns:p14="http://schemas.microsoft.com/office/powerpoint/2010/main" val="40107003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A59768-B2BE-3E58-97E8-361CC9BD68A1}"/>
              </a:ext>
            </a:extLst>
          </p:cNvPr>
          <p:cNvSpPr>
            <a:spLocks noGrp="1"/>
          </p:cNvSpPr>
          <p:nvPr>
            <p:ph type="ctrTitle"/>
          </p:nvPr>
        </p:nvSpPr>
        <p:spPr>
          <a:xfrm>
            <a:off x="1524000" y="-2679590"/>
            <a:ext cx="9144000" cy="2387600"/>
          </a:xfrm>
        </p:spPr>
        <p:txBody>
          <a:bodyPr/>
          <a:lstStyle/>
          <a:p>
            <a:r>
              <a:rPr lang="en-US" dirty="0"/>
              <a:t>Henry Fanshawe</a:t>
            </a:r>
          </a:p>
        </p:txBody>
      </p:sp>
      <p:sp>
        <p:nvSpPr>
          <p:cNvPr id="5" name="TextBox 4">
            <a:extLst>
              <a:ext uri="{FF2B5EF4-FFF2-40B4-BE49-F238E27FC236}">
                <a16:creationId xmlns:a16="http://schemas.microsoft.com/office/drawing/2014/main" id="{FDB4B3FE-C4A0-46DA-0330-3B4806F600AF}"/>
              </a:ext>
            </a:extLst>
          </p:cNvPr>
          <p:cNvSpPr txBox="1"/>
          <p:nvPr/>
        </p:nvSpPr>
        <p:spPr>
          <a:xfrm>
            <a:off x="551935" y="529433"/>
            <a:ext cx="7727092"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Over the years, Valence House changed hands several times until it became the property of Henry Fanshawe.</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When he sadly died, he left the house to his daughter Susanna. She moved into the home with her husband in 1583. They expanded and improved the house, turning it into a beautiful residence. </a:t>
            </a:r>
          </a:p>
        </p:txBody>
      </p:sp>
      <p:pic>
        <p:nvPicPr>
          <p:cNvPr id="2" name="Picture 1" descr="A portrait of a smiling man with pale hair.">
            <a:extLst>
              <a:ext uri="{FF2B5EF4-FFF2-40B4-BE49-F238E27FC236}">
                <a16:creationId xmlns:a16="http://schemas.microsoft.com/office/drawing/2014/main" id="{1E9414F5-78AE-B421-512B-A85300CD383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883" t="1991" r="5773" b="4646"/>
          <a:stretch/>
        </p:blipFill>
        <p:spPr>
          <a:xfrm>
            <a:off x="8507506" y="606953"/>
            <a:ext cx="3066341" cy="3848653"/>
          </a:xfrm>
          <a:prstGeom prst="ellipse">
            <a:avLst/>
          </a:prstGeom>
          <a:ln w="12700">
            <a:solidFill>
              <a:schemeClr val="tx1"/>
            </a:solidFill>
          </a:ln>
          <a:effectLst/>
        </p:spPr>
      </p:pic>
      <p:pic>
        <p:nvPicPr>
          <p:cNvPr id="7" name="Picture 6">
            <a:extLst>
              <a:ext uri="{FF2B5EF4-FFF2-40B4-BE49-F238E27FC236}">
                <a16:creationId xmlns:a16="http://schemas.microsoft.com/office/drawing/2014/main" id="{9BE705DF-D47A-F6B9-7ABF-5331DD4E6D3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83490" y="-236330"/>
            <a:ext cx="1577546" cy="1481369"/>
          </a:xfrm>
          <a:prstGeom prst="rect">
            <a:avLst/>
          </a:prstGeom>
        </p:spPr>
      </p:pic>
      <p:sp>
        <p:nvSpPr>
          <p:cNvPr id="3" name="TextBox 2">
            <a:extLst>
              <a:ext uri="{FF2B5EF4-FFF2-40B4-BE49-F238E27FC236}">
                <a16:creationId xmlns:a16="http://schemas.microsoft.com/office/drawing/2014/main" id="{BE45986D-346A-9AF2-F584-01EEE7AE2095}"/>
              </a:ext>
            </a:extLst>
          </p:cNvPr>
          <p:cNvSpPr txBox="1"/>
          <p:nvPr/>
        </p:nvSpPr>
        <p:spPr>
          <a:xfrm>
            <a:off x="9550043" y="4547964"/>
            <a:ext cx="1577546" cy="623248"/>
          </a:xfrm>
          <a:prstGeom prst="rect">
            <a:avLst/>
          </a:prstGeom>
          <a:noFill/>
        </p:spPr>
        <p:txBody>
          <a:bodyPr wrap="square" rtlCol="0">
            <a:spAutoFit/>
          </a:bodyPr>
          <a:lstStyle/>
          <a:p>
            <a:pPr>
              <a:lnSpc>
                <a:spcPct val="150000"/>
              </a:lnSpc>
            </a:pPr>
            <a:r>
              <a:rPr lang="en-GB" sz="1200" dirty="0">
                <a:latin typeface="Linkpen 17a Print" panose="03050602060000000000" pitchFamily="66" charset="77"/>
              </a:rPr>
              <a:t>Henry Fanshawe</a:t>
            </a:r>
          </a:p>
        </p:txBody>
      </p:sp>
      <p:pic>
        <p:nvPicPr>
          <p:cNvPr id="9" name="Picture 8" descr="A picture of a timeline from AD 1558 to AD 1610.&#10;There is one box on it. It says '1583, Susann Fanshawe'.">
            <a:extLst>
              <a:ext uri="{FF2B5EF4-FFF2-40B4-BE49-F238E27FC236}">
                <a16:creationId xmlns:a16="http://schemas.microsoft.com/office/drawing/2014/main" id="{02F9B148-5B33-6869-57DD-63E9F8EB272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4455606"/>
            <a:ext cx="12161036" cy="1656522"/>
          </a:xfrm>
          <a:prstGeom prst="rect">
            <a:avLst/>
          </a:prstGeom>
        </p:spPr>
      </p:pic>
    </p:spTree>
    <p:extLst>
      <p:ext uri="{BB962C8B-B14F-4D97-AF65-F5344CB8AC3E}">
        <p14:creationId xmlns:p14="http://schemas.microsoft.com/office/powerpoint/2010/main" val="26946853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F3BF3-62FD-F3F5-547F-510AC5A81235}"/>
              </a:ext>
            </a:extLst>
          </p:cNvPr>
          <p:cNvSpPr>
            <a:spLocks noGrp="1"/>
          </p:cNvSpPr>
          <p:nvPr>
            <p:ph type="ctrTitle"/>
          </p:nvPr>
        </p:nvSpPr>
        <p:spPr>
          <a:xfrm>
            <a:off x="1524000" y="-2759826"/>
            <a:ext cx="9144000" cy="2387600"/>
          </a:xfrm>
        </p:spPr>
        <p:txBody>
          <a:bodyPr/>
          <a:lstStyle/>
          <a:p>
            <a:r>
              <a:rPr lang="en-US" dirty="0"/>
              <a:t>Valence</a:t>
            </a:r>
            <a:r>
              <a:rPr lang="en-US" baseline="0" dirty="0"/>
              <a:t> House 1635 to 1719</a:t>
            </a:r>
            <a:endParaRPr lang="en-US" dirty="0"/>
          </a:p>
        </p:txBody>
      </p:sp>
      <p:sp>
        <p:nvSpPr>
          <p:cNvPr id="5" name="TextBox 4">
            <a:extLst>
              <a:ext uri="{FF2B5EF4-FFF2-40B4-BE49-F238E27FC236}">
                <a16:creationId xmlns:a16="http://schemas.microsoft.com/office/drawing/2014/main" id="{FDB4B3FE-C4A0-46DA-0330-3B4806F600AF}"/>
              </a:ext>
            </a:extLst>
          </p:cNvPr>
          <p:cNvSpPr txBox="1"/>
          <p:nvPr/>
        </p:nvSpPr>
        <p:spPr>
          <a:xfrm>
            <a:off x="385744" y="494855"/>
            <a:ext cx="4716343" cy="352596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Another notable figure is Thomas Bonham, who lived in Valence House from 1635 onwards. He was a wealthy merchant and member of the Worshipful Company of Ironmongers.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Bonham spent a lot of time in court for not paying money that he owed and was even sent to Colchester Jail with his wife for one month.</a:t>
            </a:r>
          </a:p>
        </p:txBody>
      </p:sp>
      <p:sp>
        <p:nvSpPr>
          <p:cNvPr id="10" name="TextBox 9">
            <a:extLst>
              <a:ext uri="{FF2B5EF4-FFF2-40B4-BE49-F238E27FC236}">
                <a16:creationId xmlns:a16="http://schemas.microsoft.com/office/drawing/2014/main" id="{EBCF4B7C-A731-A50E-D9A3-5B5B0322B207}"/>
              </a:ext>
            </a:extLst>
          </p:cNvPr>
          <p:cNvSpPr txBox="1"/>
          <p:nvPr/>
        </p:nvSpPr>
        <p:spPr>
          <a:xfrm>
            <a:off x="5677127" y="455870"/>
            <a:ext cx="6129129" cy="3872214"/>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By 1719, a man named Henry </a:t>
            </a:r>
            <a:r>
              <a:rPr lang="en-GB" sz="1500" dirty="0" err="1">
                <a:latin typeface="Linkpen 17a Print" panose="03050602060000000000" pitchFamily="66" charset="77"/>
              </a:rPr>
              <a:t>Merttins</a:t>
            </a:r>
            <a:r>
              <a:rPr lang="en-GB" sz="1500" dirty="0">
                <a:latin typeface="Linkpen 17a Print" panose="03050602060000000000" pitchFamily="66" charset="77"/>
              </a:rPr>
              <a:t> and his family took residence in Valence House.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Henry, his son and his grandson were successful businessmen and continued to maintain the grandeur of the house by adding large windows and architecture.</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a:t>
            </a:r>
            <a:r>
              <a:rPr lang="en-GB" sz="1500" dirty="0" err="1">
                <a:latin typeface="Linkpen 17a Print" panose="03050602060000000000" pitchFamily="66" charset="77"/>
              </a:rPr>
              <a:t>Merttins</a:t>
            </a:r>
            <a:r>
              <a:rPr lang="en-GB" sz="1500" dirty="0">
                <a:latin typeface="Linkpen 17a Print" panose="03050602060000000000" pitchFamily="66" charset="77"/>
              </a:rPr>
              <a:t> family lived in Valence House until the 1800s when they were forced to sell it after the collapse of a banking business.</a:t>
            </a:r>
          </a:p>
        </p:txBody>
      </p:sp>
      <p:pic>
        <p:nvPicPr>
          <p:cNvPr id="9" name="Picture 8" descr="A picture of a timeline from AD 1635 to AD 1719.&#10;There are two boxes on it.&#10;The first says '1635, Thomas Bonham'.&#10;The second says '1719, The Merttins'.">
            <a:extLst>
              <a:ext uri="{FF2B5EF4-FFF2-40B4-BE49-F238E27FC236}">
                <a16:creationId xmlns:a16="http://schemas.microsoft.com/office/drawing/2014/main" id="{5CD924B2-FC95-BF50-00D1-F44B483A59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4103957"/>
            <a:ext cx="12161036" cy="1630017"/>
          </a:xfrm>
          <a:prstGeom prst="rect">
            <a:avLst/>
          </a:prstGeom>
        </p:spPr>
      </p:pic>
      <p:pic>
        <p:nvPicPr>
          <p:cNvPr id="11" name="Picture 10">
            <a:extLst>
              <a:ext uri="{FF2B5EF4-FFF2-40B4-BE49-F238E27FC236}">
                <a16:creationId xmlns:a16="http://schemas.microsoft.com/office/drawing/2014/main" id="{7FCC73FE-85F2-F172-AB59-EE7759C9B3D1}"/>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454" y="5375188"/>
            <a:ext cx="1577546" cy="1481369"/>
          </a:xfrm>
          <a:prstGeom prst="rect">
            <a:avLst/>
          </a:prstGeom>
        </p:spPr>
      </p:pic>
    </p:spTree>
    <p:extLst>
      <p:ext uri="{BB962C8B-B14F-4D97-AF65-F5344CB8AC3E}">
        <p14:creationId xmlns:p14="http://schemas.microsoft.com/office/powerpoint/2010/main" val="30598199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fade">
                                      <p:cBhvr>
                                        <p:cTn id="24" dur="500"/>
                                        <p:tgtEl>
                                          <p:spTgt spid="10">
                                            <p:txEl>
                                              <p:pRg st="2" end="2"/>
                                            </p:txEl>
                                          </p:spTgt>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0">
                                            <p:txEl>
                                              <p:pRg st="4" end="4"/>
                                            </p:txEl>
                                          </p:spTgt>
                                        </p:tgtEl>
                                        <p:attrNameLst>
                                          <p:attrName>style.visibility</p:attrName>
                                        </p:attrNameLst>
                                      </p:cBhvr>
                                      <p:to>
                                        <p:strVal val="visible"/>
                                      </p:to>
                                    </p:set>
                                    <p:animEffect transition="in" filter="fade">
                                      <p:cBhvr>
                                        <p:cTn id="28"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p:bldP spid="10"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FA5E35B-BA51-2E99-860D-D8D5C2467398}"/>
              </a:ext>
            </a:extLst>
          </p:cNvPr>
          <p:cNvSpPr>
            <a:spLocks noGrp="1"/>
          </p:cNvSpPr>
          <p:nvPr>
            <p:ph type="ctrTitle"/>
          </p:nvPr>
        </p:nvSpPr>
        <p:spPr>
          <a:xfrm>
            <a:off x="1524000" y="-2761638"/>
            <a:ext cx="9144000" cy="2387600"/>
          </a:xfrm>
        </p:spPr>
        <p:txBody>
          <a:bodyPr/>
          <a:lstStyle/>
          <a:p>
            <a:r>
              <a:rPr lang="en-US" dirty="0"/>
              <a:t>Helen</a:t>
            </a:r>
            <a:r>
              <a:rPr lang="en-US" baseline="0" dirty="0"/>
              <a:t> and Thomas May</a:t>
            </a:r>
            <a:endParaRPr lang="en-US" dirty="0"/>
          </a:p>
        </p:txBody>
      </p:sp>
      <p:grpSp>
        <p:nvGrpSpPr>
          <p:cNvPr id="9" name="Group 8" descr="A photograph of an elderly man and a woman sitting in chairs.">
            <a:extLst>
              <a:ext uri="{FF2B5EF4-FFF2-40B4-BE49-F238E27FC236}">
                <a16:creationId xmlns:a16="http://schemas.microsoft.com/office/drawing/2014/main" id="{FC7E9C5E-1861-E10A-B9A4-24BD6E7934A0}"/>
              </a:ext>
            </a:extLst>
          </p:cNvPr>
          <p:cNvGrpSpPr/>
          <p:nvPr/>
        </p:nvGrpSpPr>
        <p:grpSpPr>
          <a:xfrm>
            <a:off x="640236" y="1144461"/>
            <a:ext cx="4422141" cy="3028822"/>
            <a:chOff x="640236" y="1144461"/>
            <a:chExt cx="4422141" cy="3028822"/>
          </a:xfrm>
        </p:grpSpPr>
        <p:pic>
          <p:nvPicPr>
            <p:cNvPr id="2" name="Picture 1">
              <a:extLst>
                <a:ext uri="{FF2B5EF4-FFF2-40B4-BE49-F238E27FC236}">
                  <a16:creationId xmlns:a16="http://schemas.microsoft.com/office/drawing/2014/main" id="{AF2D16C7-B033-0E6E-A13D-18E8E75A8E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924" y="1144461"/>
              <a:ext cx="4378453" cy="3028822"/>
            </a:xfrm>
            <a:prstGeom prst="rect">
              <a:avLst/>
            </a:prstGeom>
            <a:ln w="28575">
              <a:solidFill>
                <a:schemeClr val="tx1"/>
              </a:solidFill>
            </a:ln>
          </p:spPr>
        </p:pic>
        <p:sp>
          <p:nvSpPr>
            <p:cNvPr id="4" name="TextBox 3">
              <a:extLst>
                <a:ext uri="{FF2B5EF4-FFF2-40B4-BE49-F238E27FC236}">
                  <a16:creationId xmlns:a16="http://schemas.microsoft.com/office/drawing/2014/main" id="{6F33859A-ED35-DB7E-4489-205E44C5B1D6}"/>
                </a:ext>
              </a:extLst>
            </p:cNvPr>
            <p:cNvSpPr txBox="1"/>
            <p:nvPr/>
          </p:nvSpPr>
          <p:spPr>
            <a:xfrm>
              <a:off x="640236" y="1144461"/>
              <a:ext cx="1814983" cy="261610"/>
            </a:xfrm>
            <a:prstGeom prst="rect">
              <a:avLst/>
            </a:prstGeom>
            <a:noFill/>
          </p:spPr>
          <p:txBody>
            <a:bodyPr wrap="square" rtlCol="0">
              <a:spAutoFit/>
            </a:bodyPr>
            <a:lstStyle/>
            <a:p>
              <a:r>
                <a:rPr lang="en-US" sz="1050" dirty="0">
                  <a:solidFill>
                    <a:srgbClr val="9D835B"/>
                  </a:solidFill>
                </a:rPr>
                <a:t>© Valence House</a:t>
              </a:r>
            </a:p>
          </p:txBody>
        </p:sp>
      </p:grpSp>
      <p:sp>
        <p:nvSpPr>
          <p:cNvPr id="5" name="TextBox 4">
            <a:extLst>
              <a:ext uri="{FF2B5EF4-FFF2-40B4-BE49-F238E27FC236}">
                <a16:creationId xmlns:a16="http://schemas.microsoft.com/office/drawing/2014/main" id="{FDB4B3FE-C4A0-46DA-0330-3B4806F600AF}"/>
              </a:ext>
            </a:extLst>
          </p:cNvPr>
          <p:cNvSpPr txBox="1"/>
          <p:nvPr/>
        </p:nvSpPr>
        <p:spPr>
          <a:xfrm>
            <a:off x="5314122" y="1096226"/>
            <a:ext cx="5910470"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last family to live in the house were the Mays. Thomas May was a successful farmer who introduced commercial tomato farming to Dagenham.</a:t>
            </a:r>
          </a:p>
        </p:txBody>
      </p:sp>
      <p:pic>
        <p:nvPicPr>
          <p:cNvPr id="11" name="Picture 10">
            <a:extLst>
              <a:ext uri="{FF2B5EF4-FFF2-40B4-BE49-F238E27FC236}">
                <a16:creationId xmlns:a16="http://schemas.microsoft.com/office/drawing/2014/main" id="{4D1D00C0-C81E-E72F-9434-E57CD5CE4E3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83490" y="-236330"/>
            <a:ext cx="1577546" cy="1481369"/>
          </a:xfrm>
          <a:prstGeom prst="rect">
            <a:avLst/>
          </a:prstGeom>
        </p:spPr>
      </p:pic>
      <p:grpSp>
        <p:nvGrpSpPr>
          <p:cNvPr id="7" name="Group 6" descr="A caption under a photograph. The caption says 'Helen and Thomas May'.">
            <a:extLst>
              <a:ext uri="{FF2B5EF4-FFF2-40B4-BE49-F238E27FC236}">
                <a16:creationId xmlns:a16="http://schemas.microsoft.com/office/drawing/2014/main" id="{F7F2FD2B-304B-DB67-101A-0102B5497BC6}"/>
              </a:ext>
            </a:extLst>
          </p:cNvPr>
          <p:cNvGrpSpPr/>
          <p:nvPr/>
        </p:nvGrpSpPr>
        <p:grpSpPr>
          <a:xfrm>
            <a:off x="635305" y="4198495"/>
            <a:ext cx="3055394" cy="388568"/>
            <a:chOff x="348146" y="3454212"/>
            <a:chExt cx="3055394" cy="388568"/>
          </a:xfrm>
        </p:grpSpPr>
        <p:sp>
          <p:nvSpPr>
            <p:cNvPr id="3" name="TextBox 2">
              <a:extLst>
                <a:ext uri="{FF2B5EF4-FFF2-40B4-BE49-F238E27FC236}">
                  <a16:creationId xmlns:a16="http://schemas.microsoft.com/office/drawing/2014/main" id="{323A3A87-CB85-BAF6-A3FA-239F21A2E876}"/>
                </a:ext>
              </a:extLst>
            </p:cNvPr>
            <p:cNvSpPr txBox="1"/>
            <p:nvPr/>
          </p:nvSpPr>
          <p:spPr>
            <a:xfrm>
              <a:off x="701529" y="3454212"/>
              <a:ext cx="270201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Helen and Thomas May</a:t>
              </a:r>
            </a:p>
          </p:txBody>
        </p:sp>
        <p:pic>
          <p:nvPicPr>
            <p:cNvPr id="6" name="Picture 5" descr="A picture containing black&#10;&#10;Description automatically generated">
              <a:extLst>
                <a:ext uri="{FF2B5EF4-FFF2-40B4-BE49-F238E27FC236}">
                  <a16:creationId xmlns:a16="http://schemas.microsoft.com/office/drawing/2014/main" id="{21652D2B-E2DB-F1D0-59BE-2936012212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8146" y="3504444"/>
              <a:ext cx="405480" cy="288104"/>
            </a:xfrm>
            <a:prstGeom prst="rect">
              <a:avLst/>
            </a:prstGeom>
          </p:spPr>
        </p:pic>
      </p:grpSp>
      <p:sp>
        <p:nvSpPr>
          <p:cNvPr id="8" name="TextBox 7">
            <a:extLst>
              <a:ext uri="{FF2B5EF4-FFF2-40B4-BE49-F238E27FC236}">
                <a16:creationId xmlns:a16="http://schemas.microsoft.com/office/drawing/2014/main" id="{70BC3EC4-0C80-5403-67D6-666E1E589564}"/>
              </a:ext>
            </a:extLst>
          </p:cNvPr>
          <p:cNvSpPr txBox="1"/>
          <p:nvPr/>
        </p:nvSpPr>
        <p:spPr>
          <a:xfrm>
            <a:off x="5314122" y="2990675"/>
            <a:ext cx="5910470"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The May family owned the house from 1879 until 1921 when it was bought by London County Council.</a:t>
            </a:r>
          </a:p>
        </p:txBody>
      </p:sp>
      <p:pic>
        <p:nvPicPr>
          <p:cNvPr id="13" name="Picture 12" descr="A picture of a timeline from AD 1879 to AD 1921. &#10;It has two boxes. &#10;The first says '1879, May family'.&#10;The second says '1921 London County Council buy Valence House'.">
            <a:extLst>
              <a:ext uri="{FF2B5EF4-FFF2-40B4-BE49-F238E27FC236}">
                <a16:creationId xmlns:a16="http://schemas.microsoft.com/office/drawing/2014/main" id="{363F4C00-F0CA-F374-0906-09BF83045AB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4582982"/>
            <a:ext cx="12193280" cy="1719702"/>
          </a:xfrm>
          <a:prstGeom prst="rect">
            <a:avLst/>
          </a:prstGeom>
        </p:spPr>
      </p:pic>
    </p:spTree>
    <p:extLst>
      <p:ext uri="{BB962C8B-B14F-4D97-AF65-F5344CB8AC3E}">
        <p14:creationId xmlns:p14="http://schemas.microsoft.com/office/powerpoint/2010/main" val="24893705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083D514-0F6A-3670-E289-53BBB54A31CD}"/>
              </a:ext>
            </a:extLst>
          </p:cNvPr>
          <p:cNvSpPr>
            <a:spLocks noGrp="1"/>
          </p:cNvSpPr>
          <p:nvPr>
            <p:ph type="ctrTitle"/>
          </p:nvPr>
        </p:nvSpPr>
        <p:spPr>
          <a:xfrm>
            <a:off x="1524000" y="-2604617"/>
            <a:ext cx="9144000" cy="2387600"/>
          </a:xfrm>
        </p:spPr>
        <p:txBody>
          <a:bodyPr/>
          <a:lstStyle/>
          <a:p>
            <a:r>
              <a:rPr lang="en-US" dirty="0"/>
              <a:t>Valence House Today</a:t>
            </a:r>
          </a:p>
        </p:txBody>
      </p:sp>
      <p:sp>
        <p:nvSpPr>
          <p:cNvPr id="5" name="TextBox 4">
            <a:extLst>
              <a:ext uri="{FF2B5EF4-FFF2-40B4-BE49-F238E27FC236}">
                <a16:creationId xmlns:a16="http://schemas.microsoft.com/office/drawing/2014/main" id="{FDB4B3FE-C4A0-46DA-0330-3B4806F600AF}"/>
              </a:ext>
            </a:extLst>
          </p:cNvPr>
          <p:cNvSpPr txBox="1"/>
          <p:nvPr/>
        </p:nvSpPr>
        <p:spPr>
          <a:xfrm>
            <a:off x="419726" y="444066"/>
            <a:ext cx="11343906"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Until 1974, the house served as council offices, but it underwent a transformation to become the cherished attraction that we know today.</a:t>
            </a:r>
          </a:p>
        </p:txBody>
      </p:sp>
      <p:sp>
        <p:nvSpPr>
          <p:cNvPr id="12" name="TextBox 11">
            <a:extLst>
              <a:ext uri="{FF2B5EF4-FFF2-40B4-BE49-F238E27FC236}">
                <a16:creationId xmlns:a16="http://schemas.microsoft.com/office/drawing/2014/main" id="{77D3AA58-008C-C60B-E5C7-CE6D256B1A55}"/>
              </a:ext>
            </a:extLst>
          </p:cNvPr>
          <p:cNvSpPr txBox="1"/>
          <p:nvPr/>
        </p:nvSpPr>
        <p:spPr>
          <a:xfrm>
            <a:off x="419726" y="1491304"/>
            <a:ext cx="5375608"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Valence House now stands proudly as a beacon of Barking and Dagenham's history, housing a museum that allows visitors to learn about the house and the wider area.</a:t>
            </a:r>
          </a:p>
        </p:txBody>
      </p:sp>
      <p:grpSp>
        <p:nvGrpSpPr>
          <p:cNvPr id="4" name="Group 3" descr="A photo of a large White House with a tree in the front garden.">
            <a:extLst>
              <a:ext uri="{FF2B5EF4-FFF2-40B4-BE49-F238E27FC236}">
                <a16:creationId xmlns:a16="http://schemas.microsoft.com/office/drawing/2014/main" id="{7352F5D7-0B6C-A0D4-8C70-1B000A0D8A1A}"/>
              </a:ext>
            </a:extLst>
          </p:cNvPr>
          <p:cNvGrpSpPr/>
          <p:nvPr/>
        </p:nvGrpSpPr>
        <p:grpSpPr>
          <a:xfrm>
            <a:off x="5948595" y="1412172"/>
            <a:ext cx="5620419" cy="2475151"/>
            <a:chOff x="5948595" y="1412172"/>
            <a:chExt cx="5620419" cy="2475151"/>
          </a:xfrm>
        </p:grpSpPr>
        <p:pic>
          <p:nvPicPr>
            <p:cNvPr id="10" name="Picture 9" descr="A photograph of a large White House with a tree in front if it.">
              <a:extLst>
                <a:ext uri="{FF2B5EF4-FFF2-40B4-BE49-F238E27FC236}">
                  <a16:creationId xmlns:a16="http://schemas.microsoft.com/office/drawing/2014/main" id="{9A9638E8-EDFF-2868-AC81-598AFB603FB2}"/>
                </a:ext>
              </a:extLst>
            </p:cNvPr>
            <p:cNvPicPr>
              <a:picLocks noChangeAspect="1"/>
            </p:cNvPicPr>
            <p:nvPr/>
          </p:nvPicPr>
          <p:blipFill rotWithShape="1">
            <a:blip r:embed="rId4"/>
            <a:srcRect l="786" t="5671" r="1051" b="5600"/>
            <a:stretch/>
          </p:blipFill>
          <p:spPr>
            <a:xfrm>
              <a:off x="5948595" y="1412172"/>
              <a:ext cx="5595705" cy="2428755"/>
            </a:xfrm>
            <a:prstGeom prst="rect">
              <a:avLst/>
            </a:prstGeom>
            <a:ln w="19050">
              <a:solidFill>
                <a:schemeClr val="tx1"/>
              </a:solidFill>
            </a:ln>
          </p:spPr>
        </p:pic>
        <p:sp>
          <p:nvSpPr>
            <p:cNvPr id="2" name="TextBox 1">
              <a:extLst>
                <a:ext uri="{FF2B5EF4-FFF2-40B4-BE49-F238E27FC236}">
                  <a16:creationId xmlns:a16="http://schemas.microsoft.com/office/drawing/2014/main" id="{A5061654-5FE8-003E-39CC-A24EBF14F351}"/>
                </a:ext>
              </a:extLst>
            </p:cNvPr>
            <p:cNvSpPr txBox="1"/>
            <p:nvPr/>
          </p:nvSpPr>
          <p:spPr>
            <a:xfrm>
              <a:off x="9754031" y="3625713"/>
              <a:ext cx="1814983" cy="261610"/>
            </a:xfrm>
            <a:prstGeom prst="rect">
              <a:avLst/>
            </a:prstGeom>
            <a:noFill/>
          </p:spPr>
          <p:txBody>
            <a:bodyPr wrap="square" rtlCol="0">
              <a:spAutoFit/>
            </a:bodyPr>
            <a:lstStyle/>
            <a:p>
              <a:pPr algn="r"/>
              <a:r>
                <a:rPr lang="en-US" sz="1050" dirty="0">
                  <a:solidFill>
                    <a:srgbClr val="91A55B"/>
                  </a:solidFill>
                </a:rPr>
                <a:t>© Google Maps 2023 </a:t>
              </a:r>
            </a:p>
          </p:txBody>
        </p:sp>
      </p:grpSp>
      <p:pic>
        <p:nvPicPr>
          <p:cNvPr id="3" name="Picture 2" descr="A picture of a timeline from AD 1250 to AD 2000.&#10;There are eight boxes on it.&#10;The first says '1250s, Gilbert Hakun of Barking'.&#10;The second says '1291, Agnes de Valence'.&#10;The third says '1342, de Valences leave'.&#10;The fourth says '1583 Susanna Fanshawe'.&#10;The fifth says '1635, Thomas Bonham'.&#10;The sixth says '1719, The Merttins'.&#10;The seventh says '1879, May family'.&#10;The eight says '1921, London County Council buy Valence House'.">
            <a:extLst>
              <a:ext uri="{FF2B5EF4-FFF2-40B4-BE49-F238E27FC236}">
                <a16:creationId xmlns:a16="http://schemas.microsoft.com/office/drawing/2014/main" id="{D7AB7583-FC12-0DF4-98A1-D0DF8E196E98}"/>
              </a:ext>
            </a:extLst>
          </p:cNvPr>
          <p:cNvPicPr>
            <a:picLocks noChangeAspect="1"/>
          </p:cNvPicPr>
          <p:nvPr/>
        </p:nvPicPr>
        <p:blipFill>
          <a:blip r:embed="rId5"/>
          <a:stretch>
            <a:fillRect/>
          </a:stretch>
        </p:blipFill>
        <p:spPr>
          <a:xfrm>
            <a:off x="0" y="-122850"/>
            <a:ext cx="12192000" cy="6856560"/>
          </a:xfrm>
          <a:prstGeom prst="rect">
            <a:avLst/>
          </a:prstGeom>
        </p:spPr>
      </p:pic>
      <p:pic>
        <p:nvPicPr>
          <p:cNvPr id="9" name="Picture 8">
            <a:extLst>
              <a:ext uri="{FF2B5EF4-FFF2-40B4-BE49-F238E27FC236}">
                <a16:creationId xmlns:a16="http://schemas.microsoft.com/office/drawing/2014/main" id="{C3814E1C-5300-0999-AC4C-5B09FFAA57FF}"/>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04641" y="5366697"/>
            <a:ext cx="1587359" cy="1490584"/>
          </a:xfrm>
          <a:prstGeom prst="rect">
            <a:avLst/>
          </a:prstGeom>
        </p:spPr>
      </p:pic>
    </p:spTree>
    <p:extLst>
      <p:ext uri="{BB962C8B-B14F-4D97-AF65-F5344CB8AC3E}">
        <p14:creationId xmlns:p14="http://schemas.microsoft.com/office/powerpoint/2010/main" val="8573171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p:bldP spid="12"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274</TotalTime>
  <Words>554</Words>
  <Application>Microsoft Office PowerPoint</Application>
  <PresentationFormat>Widescreen</PresentationFormat>
  <Paragraphs>47</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vt:lpstr>
      <vt:lpstr>Calibri Light</vt:lpstr>
      <vt:lpstr>Arial</vt:lpstr>
      <vt:lpstr>Linkpen 17a Print</vt:lpstr>
      <vt:lpstr>Office Theme</vt:lpstr>
      <vt:lpstr>Welcome to Valence House Who lived in this historic building?</vt:lpstr>
      <vt:lpstr>Valence House</vt:lpstr>
      <vt:lpstr>Valence House 1250 to 1291</vt:lpstr>
      <vt:lpstr>The de Valence Family</vt:lpstr>
      <vt:lpstr>Henry Fanshawe</vt:lpstr>
      <vt:lpstr>Valence House 1635 to 1719</vt:lpstr>
      <vt:lpstr>Helen and Thomas May</vt:lpstr>
      <vt:lpstr>Valence House Today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32</cp:revision>
  <dcterms:created xsi:type="dcterms:W3CDTF">2022-12-09T08:02:53Z</dcterms:created>
  <dcterms:modified xsi:type="dcterms:W3CDTF">2023-08-14T07:49:29Z</dcterms:modified>
</cp:coreProperties>
</file>