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Calibri Light" panose="020F0302020204030204" pitchFamily="34" charset="0"/>
      <p:regular r:id="rId22"/>
      <p:italic r:id="rId23"/>
    </p:embeddedFont>
    <p:embeddedFont>
      <p:font typeface="Nunito" panose="00000500000000000000" pitchFamily="2" charset="0"/>
      <p:regular r:id="rId24"/>
      <p:bold r:id="rId25"/>
      <p:italic r:id="rId26"/>
      <p:boldItalic r:id="rId2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9E9B"/>
    <a:srgbClr val="686868"/>
    <a:srgbClr val="FAB721"/>
    <a:srgbClr val="F79539"/>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55"/>
    <p:restoredTop sz="96327"/>
  </p:normalViewPr>
  <p:slideViewPr>
    <p:cSldViewPr snapToGrid="0">
      <p:cViewPr varScale="1">
        <p:scale>
          <a:sx n="105" d="100"/>
          <a:sy n="105" d="100"/>
        </p:scale>
        <p:origin x="624" y="13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B25C24-817D-FC45-8E80-21BEC93A7766}" type="datetimeFigureOut">
              <a:rPr lang="en-US" smtClean="0"/>
              <a:t>9/19/2023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4425B3-7A73-9242-B87D-51C0F4CC17B3}" type="slidenum">
              <a:rPr lang="en-US" smtClean="0"/>
              <a:t>‹#›</a:t>
            </a:fld>
            <a:endParaRPr lang="en-US"/>
          </a:p>
        </p:txBody>
      </p:sp>
    </p:spTree>
    <p:extLst>
      <p:ext uri="{BB962C8B-B14F-4D97-AF65-F5344CB8AC3E}">
        <p14:creationId xmlns:p14="http://schemas.microsoft.com/office/powerpoint/2010/main" val="2807392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4425B3-7A73-9242-B87D-51C0F4CC17B3}" type="slidenum">
              <a:rPr lang="en-US" smtClean="0"/>
              <a:t>1</a:t>
            </a:fld>
            <a:endParaRPr lang="en-US"/>
          </a:p>
        </p:txBody>
      </p:sp>
    </p:spTree>
    <p:extLst>
      <p:ext uri="{BB962C8B-B14F-4D97-AF65-F5344CB8AC3E}">
        <p14:creationId xmlns:p14="http://schemas.microsoft.com/office/powerpoint/2010/main" val="7761192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4425B3-7A73-9242-B87D-51C0F4CC17B3}" type="slidenum">
              <a:rPr lang="en-US" smtClean="0"/>
              <a:t>10</a:t>
            </a:fld>
            <a:endParaRPr lang="en-US"/>
          </a:p>
        </p:txBody>
      </p:sp>
    </p:spTree>
    <p:extLst>
      <p:ext uri="{BB962C8B-B14F-4D97-AF65-F5344CB8AC3E}">
        <p14:creationId xmlns:p14="http://schemas.microsoft.com/office/powerpoint/2010/main" val="2298617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4425B3-7A73-9242-B87D-51C0F4CC17B3}" type="slidenum">
              <a:rPr lang="en-US" smtClean="0"/>
              <a:t>11</a:t>
            </a:fld>
            <a:endParaRPr lang="en-US"/>
          </a:p>
        </p:txBody>
      </p:sp>
    </p:spTree>
    <p:extLst>
      <p:ext uri="{BB962C8B-B14F-4D97-AF65-F5344CB8AC3E}">
        <p14:creationId xmlns:p14="http://schemas.microsoft.com/office/powerpoint/2010/main" val="1282288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4425B3-7A73-9242-B87D-51C0F4CC17B3}" type="slidenum">
              <a:rPr lang="en-US" smtClean="0"/>
              <a:t>12</a:t>
            </a:fld>
            <a:endParaRPr lang="en-US"/>
          </a:p>
        </p:txBody>
      </p:sp>
    </p:spTree>
    <p:extLst>
      <p:ext uri="{BB962C8B-B14F-4D97-AF65-F5344CB8AC3E}">
        <p14:creationId xmlns:p14="http://schemas.microsoft.com/office/powerpoint/2010/main" val="21262555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4425B3-7A73-9242-B87D-51C0F4CC17B3}" type="slidenum">
              <a:rPr lang="en-US" smtClean="0"/>
              <a:t>13</a:t>
            </a:fld>
            <a:endParaRPr lang="en-US"/>
          </a:p>
        </p:txBody>
      </p:sp>
    </p:spTree>
    <p:extLst>
      <p:ext uri="{BB962C8B-B14F-4D97-AF65-F5344CB8AC3E}">
        <p14:creationId xmlns:p14="http://schemas.microsoft.com/office/powerpoint/2010/main" val="4257859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4425B3-7A73-9242-B87D-51C0F4CC17B3}" type="slidenum">
              <a:rPr lang="en-US" smtClean="0"/>
              <a:t>14</a:t>
            </a:fld>
            <a:endParaRPr lang="en-US"/>
          </a:p>
        </p:txBody>
      </p:sp>
    </p:spTree>
    <p:extLst>
      <p:ext uri="{BB962C8B-B14F-4D97-AF65-F5344CB8AC3E}">
        <p14:creationId xmlns:p14="http://schemas.microsoft.com/office/powerpoint/2010/main" val="25087112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4425B3-7A73-9242-B87D-51C0F4CC17B3}" type="slidenum">
              <a:rPr lang="en-US" smtClean="0"/>
              <a:t>15</a:t>
            </a:fld>
            <a:endParaRPr lang="en-US"/>
          </a:p>
        </p:txBody>
      </p:sp>
    </p:spTree>
    <p:extLst>
      <p:ext uri="{BB962C8B-B14F-4D97-AF65-F5344CB8AC3E}">
        <p14:creationId xmlns:p14="http://schemas.microsoft.com/office/powerpoint/2010/main" val="1051554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4425B3-7A73-9242-B87D-51C0F4CC17B3}" type="slidenum">
              <a:rPr lang="en-US" smtClean="0"/>
              <a:t>2</a:t>
            </a:fld>
            <a:endParaRPr lang="en-US"/>
          </a:p>
        </p:txBody>
      </p:sp>
    </p:spTree>
    <p:extLst>
      <p:ext uri="{BB962C8B-B14F-4D97-AF65-F5344CB8AC3E}">
        <p14:creationId xmlns:p14="http://schemas.microsoft.com/office/powerpoint/2010/main" val="159502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4425B3-7A73-9242-B87D-51C0F4CC17B3}" type="slidenum">
              <a:rPr lang="en-US" smtClean="0"/>
              <a:t>3</a:t>
            </a:fld>
            <a:endParaRPr lang="en-US"/>
          </a:p>
        </p:txBody>
      </p:sp>
    </p:spTree>
    <p:extLst>
      <p:ext uri="{BB962C8B-B14F-4D97-AF65-F5344CB8AC3E}">
        <p14:creationId xmlns:p14="http://schemas.microsoft.com/office/powerpoint/2010/main" val="1556130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4425B3-7A73-9242-B87D-51C0F4CC17B3}" type="slidenum">
              <a:rPr lang="en-US" smtClean="0"/>
              <a:t>4</a:t>
            </a:fld>
            <a:endParaRPr lang="en-US"/>
          </a:p>
        </p:txBody>
      </p:sp>
    </p:spTree>
    <p:extLst>
      <p:ext uri="{BB962C8B-B14F-4D97-AF65-F5344CB8AC3E}">
        <p14:creationId xmlns:p14="http://schemas.microsoft.com/office/powerpoint/2010/main" val="1276625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4425B3-7A73-9242-B87D-51C0F4CC17B3}" type="slidenum">
              <a:rPr lang="en-US" smtClean="0"/>
              <a:t>5</a:t>
            </a:fld>
            <a:endParaRPr lang="en-US"/>
          </a:p>
        </p:txBody>
      </p:sp>
    </p:spTree>
    <p:extLst>
      <p:ext uri="{BB962C8B-B14F-4D97-AF65-F5344CB8AC3E}">
        <p14:creationId xmlns:p14="http://schemas.microsoft.com/office/powerpoint/2010/main" val="749080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4425B3-7A73-9242-B87D-51C0F4CC17B3}" type="slidenum">
              <a:rPr lang="en-US" smtClean="0"/>
              <a:t>6</a:t>
            </a:fld>
            <a:endParaRPr lang="en-US"/>
          </a:p>
        </p:txBody>
      </p:sp>
    </p:spTree>
    <p:extLst>
      <p:ext uri="{BB962C8B-B14F-4D97-AF65-F5344CB8AC3E}">
        <p14:creationId xmlns:p14="http://schemas.microsoft.com/office/powerpoint/2010/main" val="8612337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4425B3-7A73-9242-B87D-51C0F4CC17B3}" type="slidenum">
              <a:rPr lang="en-US" smtClean="0"/>
              <a:t>7</a:t>
            </a:fld>
            <a:endParaRPr lang="en-US"/>
          </a:p>
        </p:txBody>
      </p:sp>
    </p:spTree>
    <p:extLst>
      <p:ext uri="{BB962C8B-B14F-4D97-AF65-F5344CB8AC3E}">
        <p14:creationId xmlns:p14="http://schemas.microsoft.com/office/powerpoint/2010/main" val="2494155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4425B3-7A73-9242-B87D-51C0F4CC17B3}" type="slidenum">
              <a:rPr lang="en-US" smtClean="0"/>
              <a:t>8</a:t>
            </a:fld>
            <a:endParaRPr lang="en-US"/>
          </a:p>
        </p:txBody>
      </p:sp>
    </p:spTree>
    <p:extLst>
      <p:ext uri="{BB962C8B-B14F-4D97-AF65-F5344CB8AC3E}">
        <p14:creationId xmlns:p14="http://schemas.microsoft.com/office/powerpoint/2010/main" val="5698708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4425B3-7A73-9242-B87D-51C0F4CC17B3}" type="slidenum">
              <a:rPr lang="en-US" smtClean="0"/>
              <a:t>9</a:t>
            </a:fld>
            <a:endParaRPr lang="en-US"/>
          </a:p>
        </p:txBody>
      </p:sp>
    </p:spTree>
    <p:extLst>
      <p:ext uri="{BB962C8B-B14F-4D97-AF65-F5344CB8AC3E}">
        <p14:creationId xmlns:p14="http://schemas.microsoft.com/office/powerpoint/2010/main" val="1461819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9/19/2023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9/19/2023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9/19/2023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9/19/2023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9/19/2023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9/19/2023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9/19/2023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9/19/2023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jp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EA924B-E858-DC08-3384-CC2272C16AFC}"/>
              </a:ext>
            </a:extLst>
          </p:cNvPr>
          <p:cNvSpPr>
            <a:spLocks noGrp="1"/>
          </p:cNvSpPr>
          <p:nvPr>
            <p:ph type="ctrTitle"/>
          </p:nvPr>
        </p:nvSpPr>
        <p:spPr>
          <a:xfrm>
            <a:off x="1524000" y="-2773064"/>
            <a:ext cx="9144000" cy="2387600"/>
          </a:xfrm>
        </p:spPr>
        <p:txBody>
          <a:bodyPr/>
          <a:lstStyle/>
          <a:p>
            <a:r>
              <a:rPr lang="en-US" dirty="0"/>
              <a:t>Barking and Dagenham’s role in World War 2</a:t>
            </a:r>
          </a:p>
        </p:txBody>
      </p:sp>
      <p:pic>
        <p:nvPicPr>
          <p:cNvPr id="4" name="Picture 3" descr="An image of three Spitfire planes flying over countryside.">
            <a:extLst>
              <a:ext uri="{FF2B5EF4-FFF2-40B4-BE49-F238E27FC236}">
                <a16:creationId xmlns:a16="http://schemas.microsoft.com/office/drawing/2014/main" id="{2EDFEF15-FF50-F946-B381-22271D8CE58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441"/>
            <a:ext cx="12191999" cy="6856559"/>
          </a:xfrm>
          <a:prstGeom prst="rect">
            <a:avLst/>
          </a:prstGeom>
        </p:spPr>
      </p:pic>
      <p:pic>
        <p:nvPicPr>
          <p:cNvPr id="9" name="Picture 8" descr="Title that says Barking and Dagenham's Role in World War 2">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934278"/>
            <a:ext cx="12191999" cy="4719644"/>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0A1F34-A90B-FFE7-82DC-77096217C2B6}"/>
              </a:ext>
            </a:extLst>
          </p:cNvPr>
          <p:cNvSpPr>
            <a:spLocks noGrp="1"/>
          </p:cNvSpPr>
          <p:nvPr>
            <p:ph type="ctrTitle"/>
          </p:nvPr>
        </p:nvSpPr>
        <p:spPr>
          <a:xfrm>
            <a:off x="1524000" y="-1402081"/>
            <a:ext cx="9144000" cy="1010603"/>
          </a:xfrm>
        </p:spPr>
        <p:txBody>
          <a:bodyPr/>
          <a:lstStyle/>
          <a:p>
            <a:r>
              <a:rPr lang="en-US" dirty="0"/>
              <a:t>Essex Regiment</a:t>
            </a:r>
          </a:p>
        </p:txBody>
      </p:sp>
      <p:pic>
        <p:nvPicPr>
          <p:cNvPr id="6" name="Picture 5">
            <a:extLst>
              <a:ext uri="{FF2B5EF4-FFF2-40B4-BE49-F238E27FC236}">
                <a16:creationId xmlns:a16="http://schemas.microsoft.com/office/drawing/2014/main" id="{D8F82988-3378-9D0D-4BC7-923025274C2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1442"/>
            <a:ext cx="12191999"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76807" y="399871"/>
            <a:ext cx="11238385"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During the war, many men from Barking and Dagenham fought as part of the Essex Regiment. Battalions from the regiment served in France, Abyssinia (Ethiopia), Burma (Myanmar), North Africa, Italy and Greece.</a:t>
            </a:r>
          </a:p>
        </p:txBody>
      </p:sp>
      <p:pic>
        <p:nvPicPr>
          <p:cNvPr id="13" name="Picture 12" descr="A map of Europe, Northern Africa, and Asia. The land is green and the water is blue/">
            <a:extLst>
              <a:ext uri="{FF2B5EF4-FFF2-40B4-BE49-F238E27FC236}">
                <a16:creationId xmlns:a16="http://schemas.microsoft.com/office/drawing/2014/main" id="{91F84DDE-5A30-241A-7ACE-7441BB71403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43730" y="1763581"/>
            <a:ext cx="5327471" cy="3956042"/>
          </a:xfrm>
          <a:prstGeom prst="rect">
            <a:avLst/>
          </a:prstGeom>
        </p:spPr>
      </p:pic>
      <p:pic>
        <p:nvPicPr>
          <p:cNvPr id="14" name="Picture 13" descr="A map of where the Essex regiment were deployed. Arrows point to Abyssinia (Ethiopia), Burma (Myanmar), North Africa, Italy and Greece.">
            <a:extLst>
              <a:ext uri="{FF2B5EF4-FFF2-40B4-BE49-F238E27FC236}">
                <a16:creationId xmlns:a16="http://schemas.microsoft.com/office/drawing/2014/main" id="{8F417973-F507-5506-76D5-3E96B88A6D6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43730" y="1763581"/>
            <a:ext cx="5327471" cy="3956042"/>
          </a:xfrm>
          <a:prstGeom prst="rect">
            <a:avLst/>
          </a:prstGeom>
        </p:spPr>
      </p:pic>
      <p:grpSp>
        <p:nvGrpSpPr>
          <p:cNvPr id="10" name="Group 9" descr="A caption that says 'Soldiers from the Essex Regiment in Ed Duda, Libya, North Africa.'.&#10;">
            <a:extLst>
              <a:ext uri="{FF2B5EF4-FFF2-40B4-BE49-F238E27FC236}">
                <a16:creationId xmlns:a16="http://schemas.microsoft.com/office/drawing/2014/main" id="{16D56F41-F495-9216-9381-36D5BD25655D}"/>
              </a:ext>
            </a:extLst>
          </p:cNvPr>
          <p:cNvGrpSpPr/>
          <p:nvPr/>
        </p:nvGrpSpPr>
        <p:grpSpPr>
          <a:xfrm>
            <a:off x="4746963" y="5426207"/>
            <a:ext cx="2851633" cy="992579"/>
            <a:chOff x="-326450" y="4424891"/>
            <a:chExt cx="2851633" cy="992579"/>
          </a:xfrm>
        </p:grpSpPr>
        <p:pic>
          <p:nvPicPr>
            <p:cNvPr id="11" name="Picture 10" descr="A black drop of water&#10;&#10;Description automatically generated">
              <a:extLst>
                <a:ext uri="{FF2B5EF4-FFF2-40B4-BE49-F238E27FC236}">
                  <a16:creationId xmlns:a16="http://schemas.microsoft.com/office/drawing/2014/main" id="{1F52E639-4750-3984-B0C8-F87074AF903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00308" y="4487476"/>
              <a:ext cx="324875" cy="230832"/>
            </a:xfrm>
            <a:prstGeom prst="rect">
              <a:avLst/>
            </a:prstGeom>
          </p:spPr>
        </p:pic>
        <p:sp>
          <p:nvSpPr>
            <p:cNvPr id="12" name="TextBox 11">
              <a:extLst>
                <a:ext uri="{FF2B5EF4-FFF2-40B4-BE49-F238E27FC236}">
                  <a16:creationId xmlns:a16="http://schemas.microsoft.com/office/drawing/2014/main" id="{962C9641-B9FD-AA7F-E9EE-E0A7E71C7AE1}"/>
                </a:ext>
              </a:extLst>
            </p:cNvPr>
            <p:cNvSpPr txBox="1"/>
            <p:nvPr/>
          </p:nvSpPr>
          <p:spPr>
            <a:xfrm>
              <a:off x="-326450" y="4424891"/>
              <a:ext cx="2581993" cy="992579"/>
            </a:xfrm>
            <a:prstGeom prst="rect">
              <a:avLst/>
            </a:prstGeom>
            <a:noFill/>
          </p:spPr>
          <p:txBody>
            <a:bodyPr wrap="square">
              <a:spAutoFit/>
            </a:bodyPr>
            <a:lstStyle/>
            <a:p>
              <a:pPr algn="r">
                <a:lnSpc>
                  <a:spcPts val="2420"/>
                </a:lnSpc>
              </a:pPr>
              <a:r>
                <a:rPr lang="en-GB" sz="1400" dirty="0">
                  <a:latin typeface="Linkpen 17a Print" panose="03050602060000000000" pitchFamily="66" charset="77"/>
                </a:rPr>
                <a:t>Soldiers from the Essex Regiment in Ed </a:t>
              </a:r>
              <a:r>
                <a:rPr lang="en-GB" sz="1400" dirty="0" err="1">
                  <a:latin typeface="Linkpen 17a Print" panose="03050602060000000000" pitchFamily="66" charset="77"/>
                </a:rPr>
                <a:t>Duda</a:t>
              </a:r>
              <a:r>
                <a:rPr lang="en-GB" sz="1400" dirty="0">
                  <a:latin typeface="Linkpen 17a Print" panose="03050602060000000000" pitchFamily="66" charset="77"/>
                </a:rPr>
                <a:t>, Libya, North Africa.</a:t>
              </a:r>
            </a:p>
          </p:txBody>
        </p:sp>
      </p:grpSp>
      <p:grpSp>
        <p:nvGrpSpPr>
          <p:cNvPr id="9" name="Group 8" descr="A black and white photograph of eight soldiers with helmets and weapons. They are the Essex Regiment in Ed Duda, Libya, North Africa. ">
            <a:extLst>
              <a:ext uri="{FF2B5EF4-FFF2-40B4-BE49-F238E27FC236}">
                <a16:creationId xmlns:a16="http://schemas.microsoft.com/office/drawing/2014/main" id="{9FBA6BE5-F786-EF6B-0959-6B9C02544556}"/>
              </a:ext>
            </a:extLst>
          </p:cNvPr>
          <p:cNvGrpSpPr/>
          <p:nvPr/>
        </p:nvGrpSpPr>
        <p:grpSpPr>
          <a:xfrm>
            <a:off x="7699053" y="1912692"/>
            <a:ext cx="3953666" cy="4122088"/>
            <a:chOff x="605456" y="1861176"/>
            <a:chExt cx="3953666" cy="4122088"/>
          </a:xfrm>
        </p:grpSpPr>
        <p:pic>
          <p:nvPicPr>
            <p:cNvPr id="4" name="Picture 3" descr="A group of soldiers in a desert&#10;&#10;Description automatically generated">
              <a:extLst>
                <a:ext uri="{FF2B5EF4-FFF2-40B4-BE49-F238E27FC236}">
                  <a16:creationId xmlns:a16="http://schemas.microsoft.com/office/drawing/2014/main" id="{7D3FB26A-8875-6185-B40A-62F3DB52BC7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44093" y="1904683"/>
              <a:ext cx="3915029" cy="4078581"/>
            </a:xfrm>
            <a:prstGeom prst="rect">
              <a:avLst/>
            </a:prstGeom>
            <a:ln w="28575">
              <a:solidFill>
                <a:schemeClr val="tx1"/>
              </a:solidFill>
            </a:ln>
          </p:spPr>
        </p:pic>
        <p:sp>
          <p:nvSpPr>
            <p:cNvPr id="5" name="TextBox 4">
              <a:extLst>
                <a:ext uri="{FF2B5EF4-FFF2-40B4-BE49-F238E27FC236}">
                  <a16:creationId xmlns:a16="http://schemas.microsoft.com/office/drawing/2014/main" id="{FAC2439F-84E9-E429-0FF0-80F42F1D420E}"/>
                </a:ext>
              </a:extLst>
            </p:cNvPr>
            <p:cNvSpPr txBox="1"/>
            <p:nvPr/>
          </p:nvSpPr>
          <p:spPr>
            <a:xfrm>
              <a:off x="605456" y="1861176"/>
              <a:ext cx="2238113" cy="215444"/>
            </a:xfrm>
            <a:prstGeom prst="rect">
              <a:avLst/>
            </a:prstGeom>
            <a:noFill/>
          </p:spPr>
          <p:txBody>
            <a:bodyPr wrap="none" rtlCol="0">
              <a:spAutoFit/>
            </a:bodyPr>
            <a:lstStyle/>
            <a:p>
              <a:r>
                <a:rPr lang="en-GB" sz="800" dirty="0">
                  <a:solidFill>
                    <a:srgbClr val="9F9E9B"/>
                  </a:solidFill>
                  <a:latin typeface="Nunito" panose="02000503000000000000" pitchFamily="2" charset="77"/>
                </a:rPr>
                <a:t>© Public Domain from Wikimedia Commons</a:t>
              </a:r>
            </a:p>
          </p:txBody>
        </p:sp>
      </p:grpSp>
      <p:pic>
        <p:nvPicPr>
          <p:cNvPr id="2" name="Picture 1">
            <a:extLst>
              <a:ext uri="{FF2B5EF4-FFF2-40B4-BE49-F238E27FC236}">
                <a16:creationId xmlns:a16="http://schemas.microsoft.com/office/drawing/2014/main" id="{3CC92A3B-8532-075B-35F8-9D6E25919323}"/>
              </a:ext>
              <a:ext uri="{C183D7F6-B498-43B3-948B-1728B52AA6E4}">
                <adec:decorative xmlns:adec="http://schemas.microsoft.com/office/drawing/2017/decorative" val="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566640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2000"/>
                                        <p:tgtEl>
                                          <p:spTgt spid="14"/>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0A1F34-A90B-FFE7-82DC-77096217C2B6}"/>
              </a:ext>
            </a:extLst>
          </p:cNvPr>
          <p:cNvSpPr>
            <a:spLocks noGrp="1"/>
          </p:cNvSpPr>
          <p:nvPr>
            <p:ph type="ctrTitle"/>
          </p:nvPr>
        </p:nvSpPr>
        <p:spPr>
          <a:xfrm>
            <a:off x="1524000" y="-1402081"/>
            <a:ext cx="9144000" cy="1010603"/>
          </a:xfrm>
        </p:spPr>
        <p:txBody>
          <a:bodyPr/>
          <a:lstStyle/>
          <a:p>
            <a:r>
              <a:rPr lang="en-US" dirty="0"/>
              <a:t>RAF </a:t>
            </a:r>
            <a:r>
              <a:rPr lang="en-US" dirty="0" err="1"/>
              <a:t>Hornchurch</a:t>
            </a:r>
            <a:endParaRPr lang="en-US" dirty="0"/>
          </a:p>
        </p:txBody>
      </p:sp>
      <p:pic>
        <p:nvPicPr>
          <p:cNvPr id="6" name="Picture 5">
            <a:extLst>
              <a:ext uri="{FF2B5EF4-FFF2-40B4-BE49-F238E27FC236}">
                <a16:creationId xmlns:a16="http://schemas.microsoft.com/office/drawing/2014/main" id="{D8F82988-3378-9D0D-4BC7-923025274C2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0"/>
            <a:ext cx="12191999"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83247" y="433728"/>
            <a:ext cx="11225506"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Nearby RAF Hornchurch played an important role in protecting London from aerial attacks. People from Barking and Dagenham worked for the Royal Air Force.</a:t>
            </a:r>
          </a:p>
        </p:txBody>
      </p:sp>
      <p:grpSp>
        <p:nvGrpSpPr>
          <p:cNvPr id="13" name="Group 12" descr="A photograph of a plane with army camouflage paint.">
            <a:extLst>
              <a:ext uri="{FF2B5EF4-FFF2-40B4-BE49-F238E27FC236}">
                <a16:creationId xmlns:a16="http://schemas.microsoft.com/office/drawing/2014/main" id="{438562AF-A463-7ED8-FCEE-9C820ABE57DE}"/>
              </a:ext>
            </a:extLst>
          </p:cNvPr>
          <p:cNvGrpSpPr/>
          <p:nvPr/>
        </p:nvGrpSpPr>
        <p:grpSpPr>
          <a:xfrm>
            <a:off x="496175" y="1756161"/>
            <a:ext cx="6029821" cy="4125095"/>
            <a:chOff x="496175" y="1756161"/>
            <a:chExt cx="6029821" cy="4125095"/>
          </a:xfrm>
        </p:grpSpPr>
        <p:pic>
          <p:nvPicPr>
            <p:cNvPr id="5" name="Picture 4" descr="A military plane flying in the sky&#10;&#10;Description automatically generated">
              <a:extLst>
                <a:ext uri="{FF2B5EF4-FFF2-40B4-BE49-F238E27FC236}">
                  <a16:creationId xmlns:a16="http://schemas.microsoft.com/office/drawing/2014/main" id="{CE546F68-B46D-2585-E9B1-04A2E45C243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0882" y="1756161"/>
              <a:ext cx="5945114" cy="4119293"/>
            </a:xfrm>
            <a:prstGeom prst="rect">
              <a:avLst/>
            </a:prstGeom>
            <a:ln w="28575">
              <a:solidFill>
                <a:schemeClr val="tx1"/>
              </a:solidFill>
            </a:ln>
          </p:spPr>
        </p:pic>
        <p:sp>
          <p:nvSpPr>
            <p:cNvPr id="12" name="TextBox 11">
              <a:extLst>
                <a:ext uri="{FF2B5EF4-FFF2-40B4-BE49-F238E27FC236}">
                  <a16:creationId xmlns:a16="http://schemas.microsoft.com/office/drawing/2014/main" id="{6B2737E7-89B7-63A6-4075-DD9CD7C12966}"/>
                </a:ext>
              </a:extLst>
            </p:cNvPr>
            <p:cNvSpPr txBox="1"/>
            <p:nvPr/>
          </p:nvSpPr>
          <p:spPr>
            <a:xfrm>
              <a:off x="496175" y="5665812"/>
              <a:ext cx="2238113" cy="215444"/>
            </a:xfrm>
            <a:prstGeom prst="rect">
              <a:avLst/>
            </a:prstGeom>
            <a:noFill/>
          </p:spPr>
          <p:txBody>
            <a:bodyPr wrap="none" rtlCol="0">
              <a:spAutoFit/>
            </a:bodyPr>
            <a:lstStyle/>
            <a:p>
              <a:r>
                <a:rPr lang="en-GB" sz="800" dirty="0">
                  <a:solidFill>
                    <a:schemeClr val="bg2">
                      <a:lumMod val="10000"/>
                    </a:schemeClr>
                  </a:solidFill>
                  <a:latin typeface="Nunito" panose="02000503000000000000" pitchFamily="2" charset="77"/>
                </a:rPr>
                <a:t>© Public Domain from Wikimedia Commons</a:t>
              </a:r>
            </a:p>
          </p:txBody>
        </p:sp>
      </p:grpSp>
      <p:sp>
        <p:nvSpPr>
          <p:cNvPr id="4" name="TextBox 3">
            <a:extLst>
              <a:ext uri="{FF2B5EF4-FFF2-40B4-BE49-F238E27FC236}">
                <a16:creationId xmlns:a16="http://schemas.microsoft.com/office/drawing/2014/main" id="{C177D8FC-3C4C-37CB-2E9F-BEC17B17E4A5}"/>
              </a:ext>
            </a:extLst>
          </p:cNvPr>
          <p:cNvSpPr txBox="1"/>
          <p:nvPr/>
        </p:nvSpPr>
        <p:spPr>
          <a:xfrm>
            <a:off x="6774287" y="1756161"/>
            <a:ext cx="4934466" cy="2966197"/>
          </a:xfrm>
          <a:prstGeom prst="rect">
            <a:avLst/>
          </a:prstGeom>
          <a:noFill/>
        </p:spPr>
        <p:txBody>
          <a:bodyPr wrap="square">
            <a:spAutoFit/>
          </a:bodyPr>
          <a:lstStyle/>
          <a:p>
            <a:pPr>
              <a:lnSpc>
                <a:spcPct val="150000"/>
              </a:lnSpc>
            </a:pPr>
            <a:r>
              <a:rPr lang="en-GB" dirty="0">
                <a:latin typeface="Linkpen 17a Print" panose="03050602060000000000" pitchFamily="66" charset="77"/>
              </a:rPr>
              <a:t>A flight engineer from Barking, named Patrick Browne, is known to have sadly died when the Lancaster bomber that he was on exploded in 1945. Patrick was buried in </a:t>
            </a:r>
            <a:r>
              <a:rPr lang="en-GB" dirty="0" err="1">
                <a:latin typeface="Linkpen 17a Print" panose="03050602060000000000" pitchFamily="66" charset="77"/>
              </a:rPr>
              <a:t>Rippleside</a:t>
            </a:r>
            <a:r>
              <a:rPr lang="en-GB" dirty="0">
                <a:latin typeface="Linkpen 17a Print" panose="03050602060000000000" pitchFamily="66" charset="77"/>
              </a:rPr>
              <a:t> Cemetery, Ripple Road, Barking.</a:t>
            </a:r>
          </a:p>
        </p:txBody>
      </p:sp>
      <p:grpSp>
        <p:nvGrpSpPr>
          <p:cNvPr id="9" name="Group 8" descr="A caption that says 'Lancaster Bomber'.">
            <a:extLst>
              <a:ext uri="{FF2B5EF4-FFF2-40B4-BE49-F238E27FC236}">
                <a16:creationId xmlns:a16="http://schemas.microsoft.com/office/drawing/2014/main" id="{BF0B531D-9D64-C54E-559A-E112456E191F}"/>
              </a:ext>
            </a:extLst>
          </p:cNvPr>
          <p:cNvGrpSpPr/>
          <p:nvPr/>
        </p:nvGrpSpPr>
        <p:grpSpPr>
          <a:xfrm>
            <a:off x="6635162" y="5533052"/>
            <a:ext cx="2251261" cy="377026"/>
            <a:chOff x="550325" y="4424891"/>
            <a:chExt cx="2251261" cy="377026"/>
          </a:xfrm>
        </p:grpSpPr>
        <p:pic>
          <p:nvPicPr>
            <p:cNvPr id="10" name="Picture 9" descr="A black drop of water&#10;&#10;Description automatically generated">
              <a:extLst>
                <a:ext uri="{FF2B5EF4-FFF2-40B4-BE49-F238E27FC236}">
                  <a16:creationId xmlns:a16="http://schemas.microsoft.com/office/drawing/2014/main" id="{A16CA043-35EB-564D-5903-E94FC8444A3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0325" y="4480496"/>
              <a:ext cx="324875" cy="230832"/>
            </a:xfrm>
            <a:prstGeom prst="rect">
              <a:avLst/>
            </a:prstGeom>
          </p:spPr>
        </p:pic>
        <p:sp>
          <p:nvSpPr>
            <p:cNvPr id="11" name="TextBox 10">
              <a:extLst>
                <a:ext uri="{FF2B5EF4-FFF2-40B4-BE49-F238E27FC236}">
                  <a16:creationId xmlns:a16="http://schemas.microsoft.com/office/drawing/2014/main" id="{9426BF1F-4BE1-4A4F-7A47-77D08E75F6ED}"/>
                </a:ext>
              </a:extLst>
            </p:cNvPr>
            <p:cNvSpPr txBox="1"/>
            <p:nvPr/>
          </p:nvSpPr>
          <p:spPr>
            <a:xfrm>
              <a:off x="830375" y="4424891"/>
              <a:ext cx="1971211" cy="377026"/>
            </a:xfrm>
            <a:prstGeom prst="rect">
              <a:avLst/>
            </a:prstGeom>
            <a:noFill/>
          </p:spPr>
          <p:txBody>
            <a:bodyPr wrap="square">
              <a:spAutoFit/>
            </a:bodyPr>
            <a:lstStyle/>
            <a:p>
              <a:pPr>
                <a:lnSpc>
                  <a:spcPts val="2420"/>
                </a:lnSpc>
              </a:pPr>
              <a:r>
                <a:rPr lang="en-GB" sz="1400" dirty="0">
                  <a:latin typeface="Linkpen 17a Print" panose="03050602060000000000" pitchFamily="66" charset="77"/>
                </a:rPr>
                <a:t>Lancaster Bomber</a:t>
              </a:r>
            </a:p>
          </p:txBody>
        </p:sp>
      </p:grpSp>
      <p:pic>
        <p:nvPicPr>
          <p:cNvPr id="2" name="Picture 1">
            <a:extLst>
              <a:ext uri="{FF2B5EF4-FFF2-40B4-BE49-F238E27FC236}">
                <a16:creationId xmlns:a16="http://schemas.microsoft.com/office/drawing/2014/main" id="{3CC92A3B-8532-075B-35F8-9D6E25919323}"/>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39622558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0A1F34-A90B-FFE7-82DC-77096217C2B6}"/>
              </a:ext>
            </a:extLst>
          </p:cNvPr>
          <p:cNvSpPr>
            <a:spLocks noGrp="1"/>
          </p:cNvSpPr>
          <p:nvPr>
            <p:ph type="ctrTitle"/>
          </p:nvPr>
        </p:nvSpPr>
        <p:spPr>
          <a:xfrm>
            <a:off x="1524000" y="-1402081"/>
            <a:ext cx="9144000" cy="1010603"/>
          </a:xfrm>
        </p:spPr>
        <p:txBody>
          <a:bodyPr/>
          <a:lstStyle/>
          <a:p>
            <a:r>
              <a:rPr lang="en-US" dirty="0"/>
              <a:t>Anti-aircraft</a:t>
            </a:r>
          </a:p>
        </p:txBody>
      </p:sp>
      <p:pic>
        <p:nvPicPr>
          <p:cNvPr id="6" name="Picture 5">
            <a:extLst>
              <a:ext uri="{FF2B5EF4-FFF2-40B4-BE49-F238E27FC236}">
                <a16:creationId xmlns:a16="http://schemas.microsoft.com/office/drawing/2014/main" id="{D8F82988-3378-9D0D-4BC7-923025274C2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0"/>
            <a:ext cx="12191999"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81390" y="511002"/>
            <a:ext cx="4077732" cy="5459187"/>
          </a:xfrm>
          <a:prstGeom prst="rect">
            <a:avLst/>
          </a:prstGeom>
          <a:noFill/>
        </p:spPr>
        <p:txBody>
          <a:bodyPr wrap="square">
            <a:spAutoFit/>
          </a:bodyPr>
          <a:lstStyle/>
          <a:p>
            <a:pPr>
              <a:lnSpc>
                <a:spcPct val="150000"/>
              </a:lnSpc>
            </a:pPr>
            <a:r>
              <a:rPr lang="en-GB" dirty="0">
                <a:latin typeface="Linkpen 17a Print" panose="03050602060000000000" pitchFamily="66" charset="77"/>
              </a:rPr>
              <a:t>Anti-aircraft guns were positioned all over Barking and Dagenham in places such as </a:t>
            </a:r>
            <a:r>
              <a:rPr lang="en-GB">
                <a:latin typeface="Linkpen 17a Print" panose="03050602060000000000" pitchFamily="66" charset="77"/>
              </a:rPr>
              <a:t>Chadwell Heath, </a:t>
            </a:r>
            <a:r>
              <a:rPr lang="en-GB" dirty="0">
                <a:latin typeface="Linkpen 17a Print" panose="03050602060000000000" pitchFamily="66" charset="77"/>
              </a:rPr>
              <a:t>where the remains still stand at a location off Whalebone Lane North. There is also a witness account of the sound of anti-aircraft guns coming from </a:t>
            </a:r>
            <a:r>
              <a:rPr lang="en-GB" dirty="0" err="1">
                <a:latin typeface="Linkpen 17a Print" panose="03050602060000000000" pitchFamily="66" charset="77"/>
              </a:rPr>
              <a:t>Parsloes</a:t>
            </a:r>
            <a:r>
              <a:rPr lang="en-GB" dirty="0">
                <a:latin typeface="Linkpen 17a Print" panose="03050602060000000000" pitchFamily="66" charset="77"/>
              </a:rPr>
              <a:t> Park. This site was also home to a World War 2 rocket projector.</a:t>
            </a:r>
          </a:p>
        </p:txBody>
      </p:sp>
      <p:grpSp>
        <p:nvGrpSpPr>
          <p:cNvPr id="9" name="Group 8" descr="An aerial photograph of an anti-aircraft battery. There is a plot of green land next to a pool of water.">
            <a:extLst>
              <a:ext uri="{FF2B5EF4-FFF2-40B4-BE49-F238E27FC236}">
                <a16:creationId xmlns:a16="http://schemas.microsoft.com/office/drawing/2014/main" id="{AA195D55-9E24-ABAE-1D40-E1BDF47BEC2A}"/>
              </a:ext>
            </a:extLst>
          </p:cNvPr>
          <p:cNvGrpSpPr/>
          <p:nvPr/>
        </p:nvGrpSpPr>
        <p:grpSpPr>
          <a:xfrm>
            <a:off x="5184238" y="620621"/>
            <a:ext cx="6382645" cy="4255096"/>
            <a:chOff x="5319379" y="620621"/>
            <a:chExt cx="6382645" cy="4255096"/>
          </a:xfrm>
        </p:grpSpPr>
        <p:pic>
          <p:nvPicPr>
            <p:cNvPr id="4" name="Picture 3" descr="An aerial view of a small village&#10;&#10;Description automatically generated">
              <a:extLst>
                <a:ext uri="{FF2B5EF4-FFF2-40B4-BE49-F238E27FC236}">
                  <a16:creationId xmlns:a16="http://schemas.microsoft.com/office/drawing/2014/main" id="{C0ED88C5-F4FB-A100-2E8D-99240F1E2D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19379" y="620621"/>
              <a:ext cx="6382645" cy="4255096"/>
            </a:xfrm>
            <a:prstGeom prst="rect">
              <a:avLst/>
            </a:prstGeom>
            <a:ln w="28575">
              <a:solidFill>
                <a:schemeClr val="tx1"/>
              </a:solidFill>
            </a:ln>
          </p:spPr>
        </p:pic>
        <p:sp>
          <p:nvSpPr>
            <p:cNvPr id="5" name="TextBox 4">
              <a:extLst>
                <a:ext uri="{FF2B5EF4-FFF2-40B4-BE49-F238E27FC236}">
                  <a16:creationId xmlns:a16="http://schemas.microsoft.com/office/drawing/2014/main" id="{BA8BAFED-DFD8-741B-0958-DDF12416F0A3}"/>
                </a:ext>
              </a:extLst>
            </p:cNvPr>
            <p:cNvSpPr txBox="1"/>
            <p:nvPr/>
          </p:nvSpPr>
          <p:spPr>
            <a:xfrm>
              <a:off x="5319379" y="4598718"/>
              <a:ext cx="4582536" cy="276999"/>
            </a:xfrm>
            <a:prstGeom prst="rect">
              <a:avLst/>
            </a:prstGeom>
            <a:noFill/>
          </p:spPr>
          <p:txBody>
            <a:bodyPr wrap="square">
              <a:spAutoFit/>
            </a:bodyPr>
            <a:lstStyle/>
            <a:p>
              <a:r>
                <a:rPr lang="en-GB" sz="1200" kern="0" dirty="0">
                  <a:solidFill>
                    <a:schemeClr val="bg2">
                      <a:lumMod val="25000"/>
                    </a:schemeClr>
                  </a:solidFill>
                  <a:effectLst/>
                  <a:latin typeface="Nunito" panose="02000503000000000000" pitchFamily="2" charset="77"/>
                  <a:ea typeface="Calibri" panose="020F0502020204030204" pitchFamily="34" charset="0"/>
                  <a:cs typeface="Times New Roman" panose="02020603050405020304" pitchFamily="18" charset="0"/>
                </a:rPr>
                <a:t>© Historic England Archive Ref:</a:t>
              </a:r>
              <a:r>
                <a:rPr lang="en-GB" sz="1200" kern="100" dirty="0">
                  <a:solidFill>
                    <a:schemeClr val="bg2">
                      <a:lumMod val="25000"/>
                    </a:schemeClr>
                  </a:solidFill>
                  <a:effectLst/>
                  <a:latin typeface="Nunito" panose="02000503000000000000" pitchFamily="2" charset="77"/>
                  <a:ea typeface="Calibri" panose="020F0502020204030204" pitchFamily="34" charset="0"/>
                  <a:cs typeface="Times New Roman" panose="02020603050405020304" pitchFamily="18" charset="0"/>
                </a:rPr>
                <a:t> nmr_</a:t>
              </a:r>
              <a:r>
                <a:rPr lang="en-GB" sz="1200" kern="0" dirty="0">
                  <a:solidFill>
                    <a:schemeClr val="bg2">
                      <a:lumMod val="25000"/>
                    </a:schemeClr>
                  </a:solidFill>
                  <a:effectLst/>
                  <a:latin typeface="Nunito" panose="02000503000000000000" pitchFamily="2" charset="77"/>
                  <a:ea typeface="Calibri" panose="020F0502020204030204" pitchFamily="34" charset="0"/>
                  <a:cs typeface="Times New Roman" panose="02020603050405020304" pitchFamily="18" charset="0"/>
                </a:rPr>
                <a:t>27947_021</a:t>
              </a:r>
              <a:endParaRPr lang="en-GB" sz="1200" kern="100" dirty="0">
                <a:solidFill>
                  <a:schemeClr val="bg2">
                    <a:lumMod val="25000"/>
                  </a:schemeClr>
                </a:solidFill>
                <a:effectLst/>
                <a:latin typeface="Nunito" panose="02000503000000000000" pitchFamily="2" charset="77"/>
                <a:ea typeface="Calibri" panose="020F0502020204030204" pitchFamily="34" charset="0"/>
                <a:cs typeface="Times New Roman" panose="02020603050405020304" pitchFamily="18" charset="0"/>
              </a:endParaRPr>
            </a:p>
          </p:txBody>
        </p:sp>
      </p:grpSp>
      <p:grpSp>
        <p:nvGrpSpPr>
          <p:cNvPr id="10" name="Group 9" descr="A caption that says 'What remains of the anti-aircraft battery at Chadwell Heath.'">
            <a:extLst>
              <a:ext uri="{FF2B5EF4-FFF2-40B4-BE49-F238E27FC236}">
                <a16:creationId xmlns:a16="http://schemas.microsoft.com/office/drawing/2014/main" id="{40175D9F-9F87-004B-6E0F-079420B86434}"/>
              </a:ext>
            </a:extLst>
          </p:cNvPr>
          <p:cNvGrpSpPr/>
          <p:nvPr/>
        </p:nvGrpSpPr>
        <p:grpSpPr>
          <a:xfrm>
            <a:off x="5158480" y="4997514"/>
            <a:ext cx="6290838" cy="684803"/>
            <a:chOff x="550325" y="4424891"/>
            <a:chExt cx="6290838" cy="684803"/>
          </a:xfrm>
        </p:grpSpPr>
        <p:pic>
          <p:nvPicPr>
            <p:cNvPr id="11" name="Picture 10" descr="A black drop of water&#10;&#10;Description automatically generated">
              <a:extLst>
                <a:ext uri="{FF2B5EF4-FFF2-40B4-BE49-F238E27FC236}">
                  <a16:creationId xmlns:a16="http://schemas.microsoft.com/office/drawing/2014/main" id="{E262699B-F3CA-EA08-1C8A-FD8C53C8464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0325" y="4480496"/>
              <a:ext cx="324875" cy="230832"/>
            </a:xfrm>
            <a:prstGeom prst="rect">
              <a:avLst/>
            </a:prstGeom>
          </p:spPr>
        </p:pic>
        <p:sp>
          <p:nvSpPr>
            <p:cNvPr id="12" name="TextBox 11">
              <a:extLst>
                <a:ext uri="{FF2B5EF4-FFF2-40B4-BE49-F238E27FC236}">
                  <a16:creationId xmlns:a16="http://schemas.microsoft.com/office/drawing/2014/main" id="{EF71E21C-471F-B2BD-D3A5-CF764C3274DE}"/>
                </a:ext>
              </a:extLst>
            </p:cNvPr>
            <p:cNvSpPr txBox="1"/>
            <p:nvPr/>
          </p:nvSpPr>
          <p:spPr>
            <a:xfrm>
              <a:off x="830375" y="4424891"/>
              <a:ext cx="6010788" cy="684803"/>
            </a:xfrm>
            <a:prstGeom prst="rect">
              <a:avLst/>
            </a:prstGeom>
            <a:noFill/>
          </p:spPr>
          <p:txBody>
            <a:bodyPr wrap="square">
              <a:spAutoFit/>
            </a:bodyPr>
            <a:lstStyle/>
            <a:p>
              <a:pPr>
                <a:lnSpc>
                  <a:spcPts val="2420"/>
                </a:lnSpc>
              </a:pPr>
              <a:r>
                <a:rPr lang="en-GB" sz="1400" dirty="0">
                  <a:latin typeface="Linkpen 17a Print" panose="03050602060000000000" pitchFamily="66" charset="77"/>
                </a:rPr>
                <a:t>What remains of the anti-aircraft battery at Chadwell Heath.</a:t>
              </a:r>
            </a:p>
          </p:txBody>
        </p:sp>
      </p:grpSp>
      <p:pic>
        <p:nvPicPr>
          <p:cNvPr id="2" name="Picture 1">
            <a:extLst>
              <a:ext uri="{FF2B5EF4-FFF2-40B4-BE49-F238E27FC236}">
                <a16:creationId xmlns:a16="http://schemas.microsoft.com/office/drawing/2014/main" id="{3CC92A3B-8532-075B-35F8-9D6E25919323}"/>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5266238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0A1F34-A90B-FFE7-82DC-77096217C2B6}"/>
              </a:ext>
            </a:extLst>
          </p:cNvPr>
          <p:cNvSpPr>
            <a:spLocks noGrp="1"/>
          </p:cNvSpPr>
          <p:nvPr>
            <p:ph type="ctrTitle"/>
          </p:nvPr>
        </p:nvSpPr>
        <p:spPr>
          <a:xfrm>
            <a:off x="1524000" y="-1402081"/>
            <a:ext cx="9144000" cy="1010603"/>
          </a:xfrm>
        </p:spPr>
        <p:txBody>
          <a:bodyPr/>
          <a:lstStyle/>
          <a:p>
            <a:r>
              <a:rPr lang="en-US" dirty="0"/>
              <a:t>Factories</a:t>
            </a:r>
          </a:p>
        </p:txBody>
      </p:sp>
      <p:pic>
        <p:nvPicPr>
          <p:cNvPr id="6" name="Picture 5">
            <a:extLst>
              <a:ext uri="{FF2B5EF4-FFF2-40B4-BE49-F238E27FC236}">
                <a16:creationId xmlns:a16="http://schemas.microsoft.com/office/drawing/2014/main" id="{D8F82988-3378-9D0D-4BC7-923025274C2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0"/>
            <a:ext cx="12191999"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661695" y="665548"/>
            <a:ext cx="4953494" cy="143885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Factories in Barking and Dagenham produced products to help the war effort.</a:t>
            </a:r>
          </a:p>
        </p:txBody>
      </p:sp>
      <p:sp>
        <p:nvSpPr>
          <p:cNvPr id="4" name="TextBox 3">
            <a:extLst>
              <a:ext uri="{FF2B5EF4-FFF2-40B4-BE49-F238E27FC236}">
                <a16:creationId xmlns:a16="http://schemas.microsoft.com/office/drawing/2014/main" id="{80D80F55-B8DE-5A91-90F3-B067B4214A04}"/>
              </a:ext>
            </a:extLst>
          </p:cNvPr>
          <p:cNvSpPr txBox="1"/>
          <p:nvPr/>
        </p:nvSpPr>
        <p:spPr>
          <a:xfrm>
            <a:off x="661694" y="2495881"/>
            <a:ext cx="4953495" cy="328551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Ford built armoured vehicles that were used around the world. One of the roles of the anti-aircraft battery at Chadwell Heath was to protect important factories such as this.</a:t>
            </a:r>
          </a:p>
        </p:txBody>
      </p:sp>
      <p:grpSp>
        <p:nvGrpSpPr>
          <p:cNvPr id="10" name="Group 9" descr="A photograph of a ford jeep with a star on the door.">
            <a:extLst>
              <a:ext uri="{FF2B5EF4-FFF2-40B4-BE49-F238E27FC236}">
                <a16:creationId xmlns:a16="http://schemas.microsoft.com/office/drawing/2014/main" id="{8D55ADE8-19D0-6AC0-5A94-E2A90B80DDFD}"/>
              </a:ext>
            </a:extLst>
          </p:cNvPr>
          <p:cNvGrpSpPr/>
          <p:nvPr/>
        </p:nvGrpSpPr>
        <p:grpSpPr>
          <a:xfrm>
            <a:off x="5928320" y="607086"/>
            <a:ext cx="5164427" cy="4747255"/>
            <a:chOff x="5760895" y="469861"/>
            <a:chExt cx="5164427" cy="4747255"/>
          </a:xfrm>
        </p:grpSpPr>
        <p:pic>
          <p:nvPicPr>
            <p:cNvPr id="5" name="Picture 4" descr="A military truck parked on grass&#10;&#10;Description automatically generated">
              <a:extLst>
                <a:ext uri="{FF2B5EF4-FFF2-40B4-BE49-F238E27FC236}">
                  <a16:creationId xmlns:a16="http://schemas.microsoft.com/office/drawing/2014/main" id="{FEAF3551-AA06-DE6E-77D6-1CA42074C81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60895" y="511002"/>
              <a:ext cx="5121753" cy="4706114"/>
            </a:xfrm>
            <a:prstGeom prst="rect">
              <a:avLst/>
            </a:prstGeom>
            <a:ln w="28575">
              <a:solidFill>
                <a:schemeClr val="tx1"/>
              </a:solidFill>
            </a:ln>
          </p:spPr>
        </p:pic>
        <p:sp>
          <p:nvSpPr>
            <p:cNvPr id="9" name="TextBox 8">
              <a:extLst>
                <a:ext uri="{FF2B5EF4-FFF2-40B4-BE49-F238E27FC236}">
                  <a16:creationId xmlns:a16="http://schemas.microsoft.com/office/drawing/2014/main" id="{C4FD6B22-1AD3-3653-0C3E-A76FBD8C50FC}"/>
                </a:ext>
              </a:extLst>
            </p:cNvPr>
            <p:cNvSpPr txBox="1"/>
            <p:nvPr/>
          </p:nvSpPr>
          <p:spPr>
            <a:xfrm>
              <a:off x="8687209" y="469861"/>
              <a:ext cx="2238113" cy="215444"/>
            </a:xfrm>
            <a:prstGeom prst="rect">
              <a:avLst/>
            </a:prstGeom>
            <a:noFill/>
          </p:spPr>
          <p:txBody>
            <a:bodyPr wrap="none" rtlCol="0">
              <a:spAutoFit/>
            </a:bodyPr>
            <a:lstStyle/>
            <a:p>
              <a:pPr algn="r"/>
              <a:r>
                <a:rPr lang="en-GB" sz="800" dirty="0">
                  <a:solidFill>
                    <a:srgbClr val="9F9E9B"/>
                  </a:solidFill>
                  <a:latin typeface="Nunito" panose="02000503000000000000" pitchFamily="2" charset="77"/>
                </a:rPr>
                <a:t>© Public Domain from Wikimedia Commons</a:t>
              </a:r>
            </a:p>
          </p:txBody>
        </p:sp>
      </p:grpSp>
      <p:grpSp>
        <p:nvGrpSpPr>
          <p:cNvPr id="11" name="Group 10" descr="A caption that says 'One of the vehicles produced at Ford, Dagenham.'&#10;">
            <a:extLst>
              <a:ext uri="{FF2B5EF4-FFF2-40B4-BE49-F238E27FC236}">
                <a16:creationId xmlns:a16="http://schemas.microsoft.com/office/drawing/2014/main" id="{484039A6-63EE-9879-794C-5C3E2BF5BA77}"/>
              </a:ext>
            </a:extLst>
          </p:cNvPr>
          <p:cNvGrpSpPr/>
          <p:nvPr/>
        </p:nvGrpSpPr>
        <p:grpSpPr>
          <a:xfrm>
            <a:off x="5928320" y="5491644"/>
            <a:ext cx="4660211" cy="684803"/>
            <a:chOff x="550325" y="4424891"/>
            <a:chExt cx="4660211" cy="684803"/>
          </a:xfrm>
        </p:grpSpPr>
        <p:pic>
          <p:nvPicPr>
            <p:cNvPr id="12" name="Picture 11" descr="A black drop of water&#10;&#10;Description automatically generated">
              <a:extLst>
                <a:ext uri="{FF2B5EF4-FFF2-40B4-BE49-F238E27FC236}">
                  <a16:creationId xmlns:a16="http://schemas.microsoft.com/office/drawing/2014/main" id="{FDAF5698-F9E0-6704-EB4A-202DF3EEC94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0325" y="4480496"/>
              <a:ext cx="324875" cy="230832"/>
            </a:xfrm>
            <a:prstGeom prst="rect">
              <a:avLst/>
            </a:prstGeom>
          </p:spPr>
        </p:pic>
        <p:sp>
          <p:nvSpPr>
            <p:cNvPr id="13" name="TextBox 12">
              <a:extLst>
                <a:ext uri="{FF2B5EF4-FFF2-40B4-BE49-F238E27FC236}">
                  <a16:creationId xmlns:a16="http://schemas.microsoft.com/office/drawing/2014/main" id="{363BC346-3DD7-625F-2F1B-4231A833A032}"/>
                </a:ext>
              </a:extLst>
            </p:cNvPr>
            <p:cNvSpPr txBox="1"/>
            <p:nvPr/>
          </p:nvSpPr>
          <p:spPr>
            <a:xfrm>
              <a:off x="830375" y="4424891"/>
              <a:ext cx="4380161" cy="684803"/>
            </a:xfrm>
            <a:prstGeom prst="rect">
              <a:avLst/>
            </a:prstGeom>
            <a:noFill/>
          </p:spPr>
          <p:txBody>
            <a:bodyPr wrap="square">
              <a:spAutoFit/>
            </a:bodyPr>
            <a:lstStyle/>
            <a:p>
              <a:pPr>
                <a:lnSpc>
                  <a:spcPts val="2420"/>
                </a:lnSpc>
              </a:pPr>
              <a:r>
                <a:rPr lang="en-GB" sz="1400" dirty="0">
                  <a:latin typeface="Linkpen 17a Print" panose="03050602060000000000" pitchFamily="66" charset="77"/>
                </a:rPr>
                <a:t>One of the vehicles produced at Ford, Dagenham.</a:t>
              </a:r>
            </a:p>
          </p:txBody>
        </p:sp>
      </p:grpSp>
      <p:pic>
        <p:nvPicPr>
          <p:cNvPr id="2" name="Picture 1">
            <a:extLst>
              <a:ext uri="{FF2B5EF4-FFF2-40B4-BE49-F238E27FC236}">
                <a16:creationId xmlns:a16="http://schemas.microsoft.com/office/drawing/2014/main" id="{3CC92A3B-8532-075B-35F8-9D6E25919323}"/>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1293465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0A1F34-A90B-FFE7-82DC-77096217C2B6}"/>
              </a:ext>
            </a:extLst>
          </p:cNvPr>
          <p:cNvSpPr>
            <a:spLocks noGrp="1"/>
          </p:cNvSpPr>
          <p:nvPr>
            <p:ph type="ctrTitle"/>
          </p:nvPr>
        </p:nvSpPr>
        <p:spPr>
          <a:xfrm>
            <a:off x="494269" y="-1402081"/>
            <a:ext cx="11070959" cy="1010603"/>
          </a:xfrm>
        </p:spPr>
        <p:txBody>
          <a:bodyPr>
            <a:normAutofit fontScale="90000"/>
          </a:bodyPr>
          <a:lstStyle/>
          <a:p>
            <a:r>
              <a:rPr lang="en-US" dirty="0"/>
              <a:t>The May and Baker chemical factory</a:t>
            </a:r>
          </a:p>
        </p:txBody>
      </p:sp>
      <p:pic>
        <p:nvPicPr>
          <p:cNvPr id="6" name="Picture 5">
            <a:extLst>
              <a:ext uri="{FF2B5EF4-FFF2-40B4-BE49-F238E27FC236}">
                <a16:creationId xmlns:a16="http://schemas.microsoft.com/office/drawing/2014/main" id="{D8F82988-3378-9D0D-4BC7-923025274C2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0"/>
            <a:ext cx="12191999"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94269" y="480935"/>
            <a:ext cx="5601731" cy="555921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May &amp; Baker chemical factory in Dagenham was incredibly important before the war even began. During the war, many women were employed to carry out the work that was previously done by men.</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They produced the chemical, methyl bromide. It was vital work as it was used in fire extinguishers for aircraft, tanks and boats.</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Also, M&amp;B 693 – an antibiotic wonder drug created by May &amp; Baker Ltd – was required in huge quantities to treat wounded soldiers and casualties of the air raids. Prime Minister Winston Churchill was said to have used it on two occasions to treat pneumonia – a condition that was far more dangerous before the invention of M&amp;B 693.</a:t>
            </a:r>
          </a:p>
        </p:txBody>
      </p:sp>
      <p:grpSp>
        <p:nvGrpSpPr>
          <p:cNvPr id="9" name="Group 8" descr="A black and white aerial photograph of a street with lots of buildings side by side.">
            <a:extLst>
              <a:ext uri="{FF2B5EF4-FFF2-40B4-BE49-F238E27FC236}">
                <a16:creationId xmlns:a16="http://schemas.microsoft.com/office/drawing/2014/main" id="{FFCD0767-DACE-482A-B808-68124D5F6CFA}"/>
              </a:ext>
            </a:extLst>
          </p:cNvPr>
          <p:cNvGrpSpPr/>
          <p:nvPr/>
        </p:nvGrpSpPr>
        <p:grpSpPr>
          <a:xfrm>
            <a:off x="6314941" y="1261679"/>
            <a:ext cx="5340439" cy="3782808"/>
            <a:chOff x="6314941" y="596010"/>
            <a:chExt cx="5340439" cy="3782808"/>
          </a:xfrm>
        </p:grpSpPr>
        <p:pic>
          <p:nvPicPr>
            <p:cNvPr id="4" name="Picture 3" descr="An aerial view of a city&#10;&#10;Description automatically generated">
              <a:extLst>
                <a:ext uri="{FF2B5EF4-FFF2-40B4-BE49-F238E27FC236}">
                  <a16:creationId xmlns:a16="http://schemas.microsoft.com/office/drawing/2014/main" id="{496B5809-1BDE-C82C-2EDB-6B3702562FA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a:stretch/>
          </p:blipFill>
          <p:spPr>
            <a:xfrm>
              <a:off x="6314941" y="596010"/>
              <a:ext cx="5340439" cy="3782808"/>
            </a:xfrm>
            <a:prstGeom prst="rect">
              <a:avLst/>
            </a:prstGeom>
            <a:ln w="28575">
              <a:solidFill>
                <a:schemeClr val="tx1"/>
              </a:solidFill>
            </a:ln>
          </p:spPr>
        </p:pic>
        <p:sp>
          <p:nvSpPr>
            <p:cNvPr id="5" name="TextBox 4">
              <a:extLst>
                <a:ext uri="{FF2B5EF4-FFF2-40B4-BE49-F238E27FC236}">
                  <a16:creationId xmlns:a16="http://schemas.microsoft.com/office/drawing/2014/main" id="{2EC9A89B-3910-5835-BC8F-4F6B1747748B}"/>
                </a:ext>
              </a:extLst>
            </p:cNvPr>
            <p:cNvSpPr txBox="1"/>
            <p:nvPr/>
          </p:nvSpPr>
          <p:spPr>
            <a:xfrm>
              <a:off x="6314941" y="4163374"/>
              <a:ext cx="3914854" cy="215444"/>
            </a:xfrm>
            <a:prstGeom prst="rect">
              <a:avLst/>
            </a:prstGeom>
            <a:noFill/>
          </p:spPr>
          <p:txBody>
            <a:bodyPr wrap="none" rtlCol="0">
              <a:spAutoFit/>
            </a:bodyPr>
            <a:lstStyle/>
            <a:p>
              <a:r>
                <a:rPr lang="en-GB" sz="800" b="0" i="0" u="none" strike="noStrike" dirty="0">
                  <a:solidFill>
                    <a:schemeClr val="bg1"/>
                  </a:solidFill>
                  <a:effectLst/>
                  <a:latin typeface="Nunito" panose="02000503000000000000" pitchFamily="2" charset="77"/>
                </a:rPr>
                <a:t>© Historic England Archive Ref: raf_106g_la_30_rs_4129 Date taken: 07.08.1944</a:t>
              </a:r>
              <a:endParaRPr lang="en-GB" sz="800" dirty="0">
                <a:solidFill>
                  <a:schemeClr val="bg1"/>
                </a:solidFill>
                <a:latin typeface="Nunito" panose="02000503000000000000" pitchFamily="2" charset="77"/>
              </a:endParaRPr>
            </a:p>
          </p:txBody>
        </p:sp>
      </p:grpSp>
      <p:grpSp>
        <p:nvGrpSpPr>
          <p:cNvPr id="10" name="Group 9" descr="A caption that says 'One of the vehicles produced at Ford, Dagenham.'&#10;">
            <a:extLst>
              <a:ext uri="{FF2B5EF4-FFF2-40B4-BE49-F238E27FC236}">
                <a16:creationId xmlns:a16="http://schemas.microsoft.com/office/drawing/2014/main" id="{F07D0D15-E08A-0AAC-C2CB-74C55C53258F}"/>
              </a:ext>
            </a:extLst>
          </p:cNvPr>
          <p:cNvGrpSpPr/>
          <p:nvPr/>
        </p:nvGrpSpPr>
        <p:grpSpPr>
          <a:xfrm>
            <a:off x="6276304" y="5119311"/>
            <a:ext cx="4660211" cy="377026"/>
            <a:chOff x="550325" y="4424891"/>
            <a:chExt cx="4660211" cy="377026"/>
          </a:xfrm>
        </p:grpSpPr>
        <p:pic>
          <p:nvPicPr>
            <p:cNvPr id="11" name="Picture 10" descr="A black drop of water&#10;&#10;Description automatically generated">
              <a:extLst>
                <a:ext uri="{FF2B5EF4-FFF2-40B4-BE49-F238E27FC236}">
                  <a16:creationId xmlns:a16="http://schemas.microsoft.com/office/drawing/2014/main" id="{B64A5F4A-C981-F636-5CBA-4303F6D9C7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0325" y="4480496"/>
              <a:ext cx="324875" cy="230832"/>
            </a:xfrm>
            <a:prstGeom prst="rect">
              <a:avLst/>
            </a:prstGeom>
          </p:spPr>
        </p:pic>
        <p:sp>
          <p:nvSpPr>
            <p:cNvPr id="12" name="TextBox 11">
              <a:extLst>
                <a:ext uri="{FF2B5EF4-FFF2-40B4-BE49-F238E27FC236}">
                  <a16:creationId xmlns:a16="http://schemas.microsoft.com/office/drawing/2014/main" id="{26915E2A-E3FA-291A-1A96-834BD91F324F}"/>
                </a:ext>
              </a:extLst>
            </p:cNvPr>
            <p:cNvSpPr txBox="1"/>
            <p:nvPr/>
          </p:nvSpPr>
          <p:spPr>
            <a:xfrm>
              <a:off x="830375" y="4424891"/>
              <a:ext cx="4380161" cy="377026"/>
            </a:xfrm>
            <a:prstGeom prst="rect">
              <a:avLst/>
            </a:prstGeom>
            <a:noFill/>
          </p:spPr>
          <p:txBody>
            <a:bodyPr wrap="square">
              <a:spAutoFit/>
            </a:bodyPr>
            <a:lstStyle/>
            <a:p>
              <a:pPr>
                <a:lnSpc>
                  <a:spcPts val="2420"/>
                </a:lnSpc>
              </a:pPr>
              <a:r>
                <a:rPr lang="en-GB" sz="1400" dirty="0">
                  <a:latin typeface="Linkpen 17a Print" panose="03050602060000000000" pitchFamily="66" charset="77"/>
                </a:rPr>
                <a:t>The May &amp; Baker factory in 1944</a:t>
              </a:r>
            </a:p>
          </p:txBody>
        </p:sp>
      </p:grpSp>
      <p:pic>
        <p:nvPicPr>
          <p:cNvPr id="2" name="Picture 1">
            <a:extLst>
              <a:ext uri="{FF2B5EF4-FFF2-40B4-BE49-F238E27FC236}">
                <a16:creationId xmlns:a16="http://schemas.microsoft.com/office/drawing/2014/main" id="{3CC92A3B-8532-075B-35F8-9D6E25919323}"/>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24325708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0A1F34-A90B-FFE7-82DC-77096217C2B6}"/>
              </a:ext>
            </a:extLst>
          </p:cNvPr>
          <p:cNvSpPr>
            <a:spLocks noGrp="1"/>
          </p:cNvSpPr>
          <p:nvPr>
            <p:ph type="ctrTitle"/>
          </p:nvPr>
        </p:nvSpPr>
        <p:spPr>
          <a:xfrm>
            <a:off x="494269" y="-1402081"/>
            <a:ext cx="11070959" cy="1010603"/>
          </a:xfrm>
        </p:spPr>
        <p:txBody>
          <a:bodyPr>
            <a:normAutofit/>
          </a:bodyPr>
          <a:lstStyle/>
          <a:p>
            <a:r>
              <a:rPr lang="en-US" dirty="0"/>
              <a:t>World War 2 Ends</a:t>
            </a:r>
          </a:p>
        </p:txBody>
      </p:sp>
      <p:pic>
        <p:nvPicPr>
          <p:cNvPr id="6" name="Picture 5">
            <a:extLst>
              <a:ext uri="{FF2B5EF4-FFF2-40B4-BE49-F238E27FC236}">
                <a16:creationId xmlns:a16="http://schemas.microsoft.com/office/drawing/2014/main" id="{D8F82988-3378-9D0D-4BC7-923025274C2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0"/>
            <a:ext cx="12191999"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04116" y="420850"/>
            <a:ext cx="11251263"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When World War 2 ended in 1945, the area of Barking and Dagenham had contributed greatly to the war effort.</a:t>
            </a:r>
          </a:p>
        </p:txBody>
      </p:sp>
      <p:pic>
        <p:nvPicPr>
          <p:cNvPr id="13" name="Picture 12" descr="An image of a solider with a helmet on.">
            <a:extLst>
              <a:ext uri="{FF2B5EF4-FFF2-40B4-BE49-F238E27FC236}">
                <a16:creationId xmlns:a16="http://schemas.microsoft.com/office/drawing/2014/main" id="{6265004C-FDAA-07AE-8404-815702BBCA3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057" y="1691036"/>
            <a:ext cx="1172514" cy="1172514"/>
          </a:xfrm>
          <a:prstGeom prst="rect">
            <a:avLst/>
          </a:prstGeom>
        </p:spPr>
      </p:pic>
      <p:sp>
        <p:nvSpPr>
          <p:cNvPr id="5" name="TextBox 4">
            <a:extLst>
              <a:ext uri="{FF2B5EF4-FFF2-40B4-BE49-F238E27FC236}">
                <a16:creationId xmlns:a16="http://schemas.microsoft.com/office/drawing/2014/main" id="{0455501B-7E66-9A59-C330-CA683DDBB79D}"/>
              </a:ext>
            </a:extLst>
          </p:cNvPr>
          <p:cNvSpPr txBox="1"/>
          <p:nvPr/>
        </p:nvSpPr>
        <p:spPr>
          <a:xfrm>
            <a:off x="1651008" y="1669406"/>
            <a:ext cx="4865489"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Many people from the area fought in the war in locations around the world. Sadly, not all of them came home. </a:t>
            </a:r>
          </a:p>
        </p:txBody>
      </p:sp>
      <p:pic>
        <p:nvPicPr>
          <p:cNvPr id="17" name="Picture 16" descr="An image of a Ford war vehicle.">
            <a:extLst>
              <a:ext uri="{FF2B5EF4-FFF2-40B4-BE49-F238E27FC236}">
                <a16:creationId xmlns:a16="http://schemas.microsoft.com/office/drawing/2014/main" id="{63DEDB98-BD96-2E3C-342A-747C7F08ED9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35623" y="1699146"/>
            <a:ext cx="1172514" cy="1172514"/>
          </a:xfrm>
          <a:prstGeom prst="rect">
            <a:avLst/>
          </a:prstGeom>
        </p:spPr>
      </p:pic>
      <p:sp>
        <p:nvSpPr>
          <p:cNvPr id="10" name="TextBox 9">
            <a:extLst>
              <a:ext uri="{FF2B5EF4-FFF2-40B4-BE49-F238E27FC236}">
                <a16:creationId xmlns:a16="http://schemas.microsoft.com/office/drawing/2014/main" id="{14C8BF24-7900-CFBB-C21A-318063104070}"/>
              </a:ext>
            </a:extLst>
          </p:cNvPr>
          <p:cNvSpPr txBox="1"/>
          <p:nvPr/>
        </p:nvSpPr>
        <p:spPr>
          <a:xfrm>
            <a:off x="7721600" y="1669406"/>
            <a:ext cx="3815030"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Important products that were required for the war were made locally.</a:t>
            </a:r>
          </a:p>
        </p:txBody>
      </p:sp>
      <p:pic>
        <p:nvPicPr>
          <p:cNvPr id="15" name="Picture 14" descr="An image of a plane.">
            <a:extLst>
              <a:ext uri="{FF2B5EF4-FFF2-40B4-BE49-F238E27FC236}">
                <a16:creationId xmlns:a16="http://schemas.microsoft.com/office/drawing/2014/main" id="{EDD8A952-A2E8-B53B-7154-610E191DED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6815" y="3344117"/>
            <a:ext cx="1172514" cy="1172514"/>
          </a:xfrm>
          <a:prstGeom prst="rect">
            <a:avLst/>
          </a:prstGeom>
        </p:spPr>
      </p:pic>
      <p:sp>
        <p:nvSpPr>
          <p:cNvPr id="9" name="TextBox 8">
            <a:extLst>
              <a:ext uri="{FF2B5EF4-FFF2-40B4-BE49-F238E27FC236}">
                <a16:creationId xmlns:a16="http://schemas.microsoft.com/office/drawing/2014/main" id="{9A836FA6-0E2C-C02E-49DA-C6678A9D783E}"/>
              </a:ext>
            </a:extLst>
          </p:cNvPr>
          <p:cNvSpPr txBox="1"/>
          <p:nvPr/>
        </p:nvSpPr>
        <p:spPr>
          <a:xfrm>
            <a:off x="1651008" y="3230435"/>
            <a:ext cx="4865489"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Local people defended the area from aerial attacks and helped prevent attacks on London.</a:t>
            </a:r>
          </a:p>
        </p:txBody>
      </p:sp>
      <p:pic>
        <p:nvPicPr>
          <p:cNvPr id="19" name="Picture 18" descr="An image of a group of airplanes in the sky.">
            <a:extLst>
              <a:ext uri="{FF2B5EF4-FFF2-40B4-BE49-F238E27FC236}">
                <a16:creationId xmlns:a16="http://schemas.microsoft.com/office/drawing/2014/main" id="{6378D12D-6936-F7F2-B891-BE569A90FE2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511703" y="3269080"/>
            <a:ext cx="1172514" cy="1172514"/>
          </a:xfrm>
          <a:prstGeom prst="rect">
            <a:avLst/>
          </a:prstGeom>
        </p:spPr>
      </p:pic>
      <p:sp>
        <p:nvSpPr>
          <p:cNvPr id="11" name="TextBox 10">
            <a:extLst>
              <a:ext uri="{FF2B5EF4-FFF2-40B4-BE49-F238E27FC236}">
                <a16:creationId xmlns:a16="http://schemas.microsoft.com/office/drawing/2014/main" id="{6C17F2B9-FC76-ABDE-3C26-89191F08A47F}"/>
              </a:ext>
            </a:extLst>
          </p:cNvPr>
          <p:cNvSpPr txBox="1"/>
          <p:nvPr/>
        </p:nvSpPr>
        <p:spPr>
          <a:xfrm>
            <a:off x="7721600" y="3230435"/>
            <a:ext cx="4070508"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People bravely stayed in the area during the war despite the constant danger of air raids.</a:t>
            </a:r>
          </a:p>
        </p:txBody>
      </p:sp>
      <p:sp>
        <p:nvSpPr>
          <p:cNvPr id="4" name="TextBox 3">
            <a:extLst>
              <a:ext uri="{FF2B5EF4-FFF2-40B4-BE49-F238E27FC236}">
                <a16:creationId xmlns:a16="http://schemas.microsoft.com/office/drawing/2014/main" id="{197C3A13-2DA1-B3E1-E0F0-B9761DE0EA09}"/>
              </a:ext>
            </a:extLst>
          </p:cNvPr>
          <p:cNvSpPr txBox="1"/>
          <p:nvPr/>
        </p:nvSpPr>
        <p:spPr>
          <a:xfrm>
            <a:off x="404116" y="4911561"/>
            <a:ext cx="10414139"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Without the contribution of people from Barking and Dagenham and other communities nationwide, Britain would not have been able contribute to the war in the way that it did.</a:t>
            </a:r>
          </a:p>
        </p:txBody>
      </p:sp>
      <p:pic>
        <p:nvPicPr>
          <p:cNvPr id="2" name="Picture 1">
            <a:extLst>
              <a:ext uri="{FF2B5EF4-FFF2-40B4-BE49-F238E27FC236}">
                <a16:creationId xmlns:a16="http://schemas.microsoft.com/office/drawing/2014/main" id="{3CC92A3B-8532-075B-35F8-9D6E25919323}"/>
              </a:ext>
              <a:ext uri="{C183D7F6-B498-43B3-948B-1728B52AA6E4}">
                <adec:decorative xmlns:adec="http://schemas.microsoft.com/office/drawing/2017/decorative" val="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20194331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P spid="10" grpId="0"/>
      <p:bldP spid="9" grpId="0"/>
      <p:bldP spid="11"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980A5E88-F911-099D-AAC3-9E66C6885B9D}"/>
              </a:ext>
            </a:extLst>
          </p:cNvPr>
          <p:cNvSpPr>
            <a:spLocks noGrp="1"/>
          </p:cNvSpPr>
          <p:nvPr>
            <p:ph type="ctrTitle"/>
          </p:nvPr>
        </p:nvSpPr>
        <p:spPr>
          <a:xfrm>
            <a:off x="1374098" y="-1382349"/>
            <a:ext cx="9144000" cy="1042788"/>
          </a:xfrm>
        </p:spPr>
        <p:txBody>
          <a:bodyPr/>
          <a:lstStyle/>
          <a:p>
            <a:r>
              <a:rPr lang="en-US" dirty="0"/>
              <a:t>What was World War 2?</a:t>
            </a:r>
          </a:p>
        </p:txBody>
      </p:sp>
      <p:pic>
        <p:nvPicPr>
          <p:cNvPr id="6" name="Picture 5">
            <a:extLst>
              <a:ext uri="{FF2B5EF4-FFF2-40B4-BE49-F238E27FC236}">
                <a16:creationId xmlns:a16="http://schemas.microsoft.com/office/drawing/2014/main" id="{D8F82988-3378-9D0D-4BC7-923025274C2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0"/>
            <a:ext cx="12191999" cy="6856558"/>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29875" y="442667"/>
            <a:ext cx="7574691" cy="739405"/>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What was World War 2? </a:t>
            </a:r>
          </a:p>
        </p:txBody>
      </p:sp>
      <p:sp>
        <p:nvSpPr>
          <p:cNvPr id="8" name="TextBox 7">
            <a:extLst>
              <a:ext uri="{FF2B5EF4-FFF2-40B4-BE49-F238E27FC236}">
                <a16:creationId xmlns:a16="http://schemas.microsoft.com/office/drawing/2014/main" id="{D865BA71-9D09-29EE-229D-D2C900EC273E}"/>
              </a:ext>
            </a:extLst>
          </p:cNvPr>
          <p:cNvSpPr txBox="1"/>
          <p:nvPr/>
        </p:nvSpPr>
        <p:spPr>
          <a:xfrm>
            <a:off x="429875" y="1285103"/>
            <a:ext cx="6009562" cy="328551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World War 2 was a global conflict that took place from 1939 to 1945. It involved many countries around the world, including Britain. The war began when Germany, led by Adolf Hitler, invaded Poland in September 1939. </a:t>
            </a:r>
          </a:p>
        </p:txBody>
      </p:sp>
      <p:grpSp>
        <p:nvGrpSpPr>
          <p:cNvPr id="11" name="Group 10" descr="A black and white photograph of Adolph Hitler.">
            <a:extLst>
              <a:ext uri="{FF2B5EF4-FFF2-40B4-BE49-F238E27FC236}">
                <a16:creationId xmlns:a16="http://schemas.microsoft.com/office/drawing/2014/main" id="{9C814BC1-F3B9-7B64-8C72-EBE31A15C1B5}"/>
              </a:ext>
            </a:extLst>
          </p:cNvPr>
          <p:cNvGrpSpPr/>
          <p:nvPr/>
        </p:nvGrpSpPr>
        <p:grpSpPr>
          <a:xfrm>
            <a:off x="6766280" y="1285103"/>
            <a:ext cx="4738268" cy="3319766"/>
            <a:chOff x="5838584" y="1243680"/>
            <a:chExt cx="5768995" cy="4041923"/>
          </a:xfrm>
        </p:grpSpPr>
        <p:pic>
          <p:nvPicPr>
            <p:cNvPr id="5" name="Picture 4" descr="A person in a military uniform&#10;&#10;Description automatically generated">
              <a:extLst>
                <a:ext uri="{FF2B5EF4-FFF2-40B4-BE49-F238E27FC236}">
                  <a16:creationId xmlns:a16="http://schemas.microsoft.com/office/drawing/2014/main" id="{4CFE2848-3E9C-375E-E76E-24F0665693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38584" y="1285103"/>
              <a:ext cx="5756116" cy="4000500"/>
            </a:xfrm>
            <a:prstGeom prst="rect">
              <a:avLst/>
            </a:prstGeom>
            <a:ln w="28575">
              <a:solidFill>
                <a:schemeClr val="tx1"/>
              </a:solidFill>
            </a:ln>
          </p:spPr>
        </p:pic>
        <p:sp>
          <p:nvSpPr>
            <p:cNvPr id="10" name="TextBox 9">
              <a:extLst>
                <a:ext uri="{FF2B5EF4-FFF2-40B4-BE49-F238E27FC236}">
                  <a16:creationId xmlns:a16="http://schemas.microsoft.com/office/drawing/2014/main" id="{46F08BEC-BAC4-79CA-FF3A-0F4B3C63A399}"/>
                </a:ext>
              </a:extLst>
            </p:cNvPr>
            <p:cNvSpPr txBox="1"/>
            <p:nvPr/>
          </p:nvSpPr>
          <p:spPr>
            <a:xfrm>
              <a:off x="9470516" y="1243680"/>
              <a:ext cx="2137063" cy="309151"/>
            </a:xfrm>
            <a:prstGeom prst="rect">
              <a:avLst/>
            </a:prstGeom>
            <a:noFill/>
          </p:spPr>
          <p:txBody>
            <a:bodyPr wrap="square">
              <a:spAutoFit/>
            </a:bodyPr>
            <a:lstStyle/>
            <a:p>
              <a:pPr algn="r"/>
              <a:r>
                <a:rPr lang="en-GB" sz="1050" b="0" i="0" dirty="0">
                  <a:solidFill>
                    <a:schemeClr val="bg1">
                      <a:lumMod val="50000"/>
                    </a:schemeClr>
                  </a:solidFill>
                  <a:effectLst/>
                  <a:latin typeface="Nunito" panose="02000503000000000000" pitchFamily="2" charset="77"/>
                </a:rPr>
                <a:t>© IWM (MOI) FLM 1531</a:t>
              </a:r>
              <a:endParaRPr lang="en-GB" sz="1050" dirty="0">
                <a:solidFill>
                  <a:schemeClr val="bg1">
                    <a:lumMod val="50000"/>
                  </a:schemeClr>
                </a:solidFill>
                <a:latin typeface="Nunito" panose="02000503000000000000" pitchFamily="2" charset="77"/>
              </a:endParaRPr>
            </a:p>
          </p:txBody>
        </p:sp>
      </p:grpSp>
      <p:pic>
        <p:nvPicPr>
          <p:cNvPr id="13" name="Picture 12" descr="Timeline going from AD 1910 to AD 2025. There are three boxes on the line. &#10;The first says &quot;1st September 1939 - World War 2 Begins.&quot;&#10;The second says &quot;2nd September 1945 - End of World War 2&quot;&#10;The third says &quot;You are here&quot; next to 2023.">
            <a:extLst>
              <a:ext uri="{FF2B5EF4-FFF2-40B4-BE49-F238E27FC236}">
                <a16:creationId xmlns:a16="http://schemas.microsoft.com/office/drawing/2014/main" id="{EDF0F209-D9B0-9CAB-188A-245C57364BD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 y="4146263"/>
            <a:ext cx="12191993" cy="2051205"/>
          </a:xfrm>
          <a:prstGeom prst="rect">
            <a:avLst/>
          </a:prstGeom>
        </p:spPr>
      </p:pic>
      <p:pic>
        <p:nvPicPr>
          <p:cNvPr id="2" name="Picture 1">
            <a:extLst>
              <a:ext uri="{FF2B5EF4-FFF2-40B4-BE49-F238E27FC236}">
                <a16:creationId xmlns:a16="http://schemas.microsoft.com/office/drawing/2014/main" id="{3CC92A3B-8532-075B-35F8-9D6E25919323}"/>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04443" y="5572897"/>
            <a:ext cx="1403831" cy="1283660"/>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D7DE8F-6669-26A9-3E18-C67981EB476E}"/>
              </a:ext>
            </a:extLst>
          </p:cNvPr>
          <p:cNvSpPr>
            <a:spLocks noGrp="1"/>
          </p:cNvSpPr>
          <p:nvPr>
            <p:ph type="ctrTitle"/>
          </p:nvPr>
        </p:nvSpPr>
        <p:spPr>
          <a:xfrm>
            <a:off x="1524000" y="-1430954"/>
            <a:ext cx="9144000" cy="1178243"/>
          </a:xfrm>
        </p:spPr>
        <p:txBody>
          <a:bodyPr/>
          <a:lstStyle/>
          <a:p>
            <a:r>
              <a:rPr lang="en-US" dirty="0"/>
              <a:t>World Map</a:t>
            </a:r>
          </a:p>
        </p:txBody>
      </p:sp>
      <p:pic>
        <p:nvPicPr>
          <p:cNvPr id="6" name="Picture 5">
            <a:extLst>
              <a:ext uri="{FF2B5EF4-FFF2-40B4-BE49-F238E27FC236}">
                <a16:creationId xmlns:a16="http://schemas.microsoft.com/office/drawing/2014/main" id="{D8F82988-3378-9D0D-4BC7-923025274C2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0"/>
            <a:ext cx="12191999"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593661" y="555539"/>
            <a:ext cx="10978746"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The invasion of Poland sparked a series of alliances and declarations of war. Many nations were drawn into the conflict. The war was fought between two major alliances: the Allies, which included Britain, the United States, and the Soviet Union, and the Axis powers, led by Germany, Italy, and Japan.</a:t>
            </a:r>
          </a:p>
        </p:txBody>
      </p:sp>
      <p:pic>
        <p:nvPicPr>
          <p:cNvPr id="12" name="Picture 11" descr="An image of a world map with blue highlighted Allies forces, red highlighted Axis Powers, and pale grey highlighted neutral countries and territories.&#10;&#10;The key on the right indicated red is 'Axis Powers (another colonies), Blue is 'Allies (and their colonies0', and pale grey is 'Neutral countries and territories'.">
            <a:extLst>
              <a:ext uri="{FF2B5EF4-FFF2-40B4-BE49-F238E27FC236}">
                <a16:creationId xmlns:a16="http://schemas.microsoft.com/office/drawing/2014/main" id="{EAB36403-63CA-F889-BA40-BE4141E13A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6866" y="2404449"/>
            <a:ext cx="11698268" cy="4014411"/>
          </a:xfrm>
          <a:prstGeom prst="rect">
            <a:avLst/>
          </a:prstGeom>
        </p:spPr>
      </p:pic>
      <p:pic>
        <p:nvPicPr>
          <p:cNvPr id="2" name="Picture 1">
            <a:extLst>
              <a:ext uri="{FF2B5EF4-FFF2-40B4-BE49-F238E27FC236}">
                <a16:creationId xmlns:a16="http://schemas.microsoft.com/office/drawing/2014/main" id="{3CC92A3B-8532-075B-35F8-9D6E25919323}"/>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15575668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2F5B5947-F489-85A4-D347-C21E668D22AF}"/>
              </a:ext>
            </a:extLst>
          </p:cNvPr>
          <p:cNvSpPr>
            <a:spLocks noGrp="1"/>
          </p:cNvSpPr>
          <p:nvPr>
            <p:ph type="ctrTitle"/>
          </p:nvPr>
        </p:nvSpPr>
        <p:spPr>
          <a:xfrm>
            <a:off x="1524000" y="-1428888"/>
            <a:ext cx="9144000" cy="1122820"/>
          </a:xfrm>
        </p:spPr>
        <p:txBody>
          <a:bodyPr>
            <a:normAutofit fontScale="90000"/>
          </a:bodyPr>
          <a:lstStyle/>
          <a:p>
            <a:r>
              <a:rPr lang="en-US" dirty="0"/>
              <a:t>The Britain’s role</a:t>
            </a:r>
            <a:r>
              <a:rPr lang="en-US" baseline="0" dirty="0"/>
              <a:t> in World War 2</a:t>
            </a:r>
            <a:endParaRPr lang="en-US" dirty="0"/>
          </a:p>
        </p:txBody>
      </p:sp>
      <p:pic>
        <p:nvPicPr>
          <p:cNvPr id="6" name="Picture 5">
            <a:extLst>
              <a:ext uri="{FF2B5EF4-FFF2-40B4-BE49-F238E27FC236}">
                <a16:creationId xmlns:a16="http://schemas.microsoft.com/office/drawing/2014/main" id="{D8F82988-3378-9D0D-4BC7-923025274C2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0"/>
            <a:ext cx="12191999" cy="6856558"/>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365628" y="308699"/>
            <a:ext cx="9126809"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The Britain’s role in World War 2</a:t>
            </a:r>
          </a:p>
        </p:txBody>
      </p:sp>
      <p:grpSp>
        <p:nvGrpSpPr>
          <p:cNvPr id="11" name="Group 10" descr="A black and white photograph of a group Neville Chamberlain and a group of men infant of a microphone.">
            <a:extLst>
              <a:ext uri="{FF2B5EF4-FFF2-40B4-BE49-F238E27FC236}">
                <a16:creationId xmlns:a16="http://schemas.microsoft.com/office/drawing/2014/main" id="{2F6C7D45-F2E2-7845-CFEA-33C2C514B2F5}"/>
              </a:ext>
            </a:extLst>
          </p:cNvPr>
          <p:cNvGrpSpPr/>
          <p:nvPr/>
        </p:nvGrpSpPr>
        <p:grpSpPr>
          <a:xfrm>
            <a:off x="760400" y="1215261"/>
            <a:ext cx="4667794" cy="3532595"/>
            <a:chOff x="760400" y="1215261"/>
            <a:chExt cx="4667794" cy="3532595"/>
          </a:xfrm>
        </p:grpSpPr>
        <p:pic>
          <p:nvPicPr>
            <p:cNvPr id="3" name="Picture 2" descr="A person in a black coat holding a piece of paper&#10;&#10;Description automatically generated">
              <a:extLst>
                <a:ext uri="{FF2B5EF4-FFF2-40B4-BE49-F238E27FC236}">
                  <a16:creationId xmlns:a16="http://schemas.microsoft.com/office/drawing/2014/main" id="{57AEF6F8-E4BA-9F36-54E5-06D50D439B8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0400" y="1215261"/>
              <a:ext cx="4667794" cy="3524184"/>
            </a:xfrm>
            <a:prstGeom prst="rect">
              <a:avLst/>
            </a:prstGeom>
            <a:ln w="28575">
              <a:solidFill>
                <a:schemeClr val="tx1"/>
              </a:solidFill>
            </a:ln>
          </p:spPr>
        </p:pic>
        <p:sp>
          <p:nvSpPr>
            <p:cNvPr id="10" name="TextBox 9">
              <a:extLst>
                <a:ext uri="{FF2B5EF4-FFF2-40B4-BE49-F238E27FC236}">
                  <a16:creationId xmlns:a16="http://schemas.microsoft.com/office/drawing/2014/main" id="{9A177C25-FE74-D9E1-11AF-9248A0885AC6}"/>
                </a:ext>
              </a:extLst>
            </p:cNvPr>
            <p:cNvSpPr txBox="1"/>
            <p:nvPr/>
          </p:nvSpPr>
          <p:spPr>
            <a:xfrm>
              <a:off x="760400" y="4470857"/>
              <a:ext cx="1833101" cy="276999"/>
            </a:xfrm>
            <a:prstGeom prst="rect">
              <a:avLst/>
            </a:prstGeom>
            <a:noFill/>
          </p:spPr>
          <p:txBody>
            <a:bodyPr wrap="square">
              <a:spAutoFit/>
            </a:bodyPr>
            <a:lstStyle/>
            <a:p>
              <a:r>
                <a:rPr lang="en-GB" sz="1200" b="0" i="0" dirty="0">
                  <a:solidFill>
                    <a:schemeClr val="bg2">
                      <a:lumMod val="50000"/>
                    </a:schemeClr>
                  </a:solidFill>
                  <a:effectLst/>
                  <a:latin typeface="Nunito" panose="02000503000000000000" pitchFamily="2" charset="77"/>
                </a:rPr>
                <a:t>© IWM HU 4255</a:t>
              </a:r>
              <a:endParaRPr lang="en-GB" sz="1200" dirty="0">
                <a:solidFill>
                  <a:schemeClr val="bg2">
                    <a:lumMod val="50000"/>
                  </a:schemeClr>
                </a:solidFill>
                <a:latin typeface="Nunito" panose="02000503000000000000" pitchFamily="2" charset="77"/>
              </a:endParaRPr>
            </a:p>
          </p:txBody>
        </p:sp>
      </p:grpSp>
      <p:grpSp>
        <p:nvGrpSpPr>
          <p:cNvPr id="4" name="Group 3" descr="A caption that says 'Neville Chamberlain, in 1938, holding a piece of paper that he and Adolf Hitler had signed. On it was the quote, “a desire never to go to war again.”'">
            <a:extLst>
              <a:ext uri="{FF2B5EF4-FFF2-40B4-BE49-F238E27FC236}">
                <a16:creationId xmlns:a16="http://schemas.microsoft.com/office/drawing/2014/main" id="{74060E5A-7EB9-AD6E-E585-DD000E6EFF9B}"/>
              </a:ext>
            </a:extLst>
          </p:cNvPr>
          <p:cNvGrpSpPr/>
          <p:nvPr/>
        </p:nvGrpSpPr>
        <p:grpSpPr>
          <a:xfrm>
            <a:off x="480350" y="4846159"/>
            <a:ext cx="5254472" cy="1300356"/>
            <a:chOff x="550325" y="4424891"/>
            <a:chExt cx="5254472" cy="1300356"/>
          </a:xfrm>
        </p:grpSpPr>
        <p:pic>
          <p:nvPicPr>
            <p:cNvPr id="5" name="Picture 4" descr="A black drop of water&#10;&#10;Description automatically generated">
              <a:extLst>
                <a:ext uri="{FF2B5EF4-FFF2-40B4-BE49-F238E27FC236}">
                  <a16:creationId xmlns:a16="http://schemas.microsoft.com/office/drawing/2014/main" id="{1F331D2D-E976-284C-B4F7-82C311AAC4F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0325" y="4480496"/>
              <a:ext cx="324875" cy="230832"/>
            </a:xfrm>
            <a:prstGeom prst="rect">
              <a:avLst/>
            </a:prstGeom>
          </p:spPr>
        </p:pic>
        <p:sp>
          <p:nvSpPr>
            <p:cNvPr id="9" name="TextBox 8">
              <a:extLst>
                <a:ext uri="{FF2B5EF4-FFF2-40B4-BE49-F238E27FC236}">
                  <a16:creationId xmlns:a16="http://schemas.microsoft.com/office/drawing/2014/main" id="{B467BECC-E972-66F9-335C-DFF627EDFA9E}"/>
                </a:ext>
              </a:extLst>
            </p:cNvPr>
            <p:cNvSpPr txBox="1"/>
            <p:nvPr/>
          </p:nvSpPr>
          <p:spPr>
            <a:xfrm>
              <a:off x="830375" y="4424891"/>
              <a:ext cx="4974422" cy="1300356"/>
            </a:xfrm>
            <a:prstGeom prst="rect">
              <a:avLst/>
            </a:prstGeom>
            <a:noFill/>
          </p:spPr>
          <p:txBody>
            <a:bodyPr wrap="square">
              <a:spAutoFit/>
            </a:bodyPr>
            <a:lstStyle/>
            <a:p>
              <a:pPr>
                <a:lnSpc>
                  <a:spcPts val="2420"/>
                </a:lnSpc>
              </a:pPr>
              <a:r>
                <a:rPr lang="en-GB" sz="1400" dirty="0">
                  <a:latin typeface="Linkpen 17a Print" panose="03050602060000000000" pitchFamily="66" charset="77"/>
                </a:rPr>
                <a:t>Neville Chamberlain, in 1938, holding a piece of paper that he and Adolf Hitler had signed. On it was the quote, “a desire never to go to war again.”</a:t>
              </a:r>
            </a:p>
          </p:txBody>
        </p:sp>
      </p:grpSp>
      <p:sp>
        <p:nvSpPr>
          <p:cNvPr id="8" name="TextBox 7">
            <a:extLst>
              <a:ext uri="{FF2B5EF4-FFF2-40B4-BE49-F238E27FC236}">
                <a16:creationId xmlns:a16="http://schemas.microsoft.com/office/drawing/2014/main" id="{D865BA71-9D09-29EE-229D-D2C900EC273E}"/>
              </a:ext>
            </a:extLst>
          </p:cNvPr>
          <p:cNvSpPr txBox="1"/>
          <p:nvPr/>
        </p:nvSpPr>
        <p:spPr>
          <a:xfrm>
            <a:off x="5799908" y="1372131"/>
            <a:ext cx="5826035" cy="4124206"/>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years leading up to World War II, tensions were rising across Europe. Adolf Hitler, the leader of Germany, had been expanding his power and influence by taking over neighbouring territories such as Austria and the Czechoslovak Republic.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British government, under Prime Minister Neville Chamberlain, hoped to avoid another war so agreed to let Germany take this land if they promised not to take any more. </a:t>
            </a:r>
          </a:p>
        </p:txBody>
      </p:sp>
      <p:pic>
        <p:nvPicPr>
          <p:cNvPr id="2" name="Picture 1">
            <a:extLst>
              <a:ext uri="{FF2B5EF4-FFF2-40B4-BE49-F238E27FC236}">
                <a16:creationId xmlns:a16="http://schemas.microsoft.com/office/drawing/2014/main" id="{3CC92A3B-8532-075B-35F8-9D6E25919323}"/>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7124136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0A1F34-A90B-FFE7-82DC-77096217C2B6}"/>
              </a:ext>
            </a:extLst>
          </p:cNvPr>
          <p:cNvSpPr>
            <a:spLocks noGrp="1"/>
          </p:cNvSpPr>
          <p:nvPr>
            <p:ph type="ctrTitle"/>
          </p:nvPr>
        </p:nvSpPr>
        <p:spPr>
          <a:xfrm>
            <a:off x="1524000" y="-1402081"/>
            <a:ext cx="9144000" cy="1010603"/>
          </a:xfrm>
        </p:spPr>
        <p:txBody>
          <a:bodyPr/>
          <a:lstStyle/>
          <a:p>
            <a:r>
              <a:rPr lang="en-US" dirty="0"/>
              <a:t>War Declared</a:t>
            </a:r>
          </a:p>
        </p:txBody>
      </p:sp>
      <p:pic>
        <p:nvPicPr>
          <p:cNvPr id="6" name="Picture 5">
            <a:extLst>
              <a:ext uri="{FF2B5EF4-FFF2-40B4-BE49-F238E27FC236}">
                <a16:creationId xmlns:a16="http://schemas.microsoft.com/office/drawing/2014/main" id="{D8F82988-3378-9D0D-4BC7-923025274C2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0"/>
            <a:ext cx="12191999"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29874" y="433728"/>
            <a:ext cx="11315657"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On September the 3rd, 1939, Germany invaded Poland. The British government sent a letter demanding that Germany withdraw its troops from Poland. It warned that if they did not, Britain would ‘fulfil its obligations to Poland’. This was quickly rejected and Britain declared war on Germany.</a:t>
            </a:r>
          </a:p>
        </p:txBody>
      </p:sp>
      <p:sp>
        <p:nvSpPr>
          <p:cNvPr id="10" name="TextBox 9">
            <a:extLst>
              <a:ext uri="{FF2B5EF4-FFF2-40B4-BE49-F238E27FC236}">
                <a16:creationId xmlns:a16="http://schemas.microsoft.com/office/drawing/2014/main" id="{0F684B08-B38C-8705-6562-737A38BB79A1}"/>
              </a:ext>
            </a:extLst>
          </p:cNvPr>
          <p:cNvSpPr txBox="1"/>
          <p:nvPr/>
        </p:nvSpPr>
        <p:spPr>
          <a:xfrm>
            <a:off x="429874" y="3508772"/>
            <a:ext cx="3917618"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Just over 20 years after the end of World War 1, Britain was at war once again.</a:t>
            </a:r>
          </a:p>
        </p:txBody>
      </p:sp>
      <p:pic>
        <p:nvPicPr>
          <p:cNvPr id="2" name="Picture 1">
            <a:extLst>
              <a:ext uri="{FF2B5EF4-FFF2-40B4-BE49-F238E27FC236}">
                <a16:creationId xmlns:a16="http://schemas.microsoft.com/office/drawing/2014/main" id="{3CC92A3B-8532-075B-35F8-9D6E25919323}"/>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grpSp>
        <p:nvGrpSpPr>
          <p:cNvPr id="7" name="Group 6" descr="A news paper that had the headline &quot;War Declared By Britain and France&quot; dated September 4th 1939.">
            <a:extLst>
              <a:ext uri="{FF2B5EF4-FFF2-40B4-BE49-F238E27FC236}">
                <a16:creationId xmlns:a16="http://schemas.microsoft.com/office/drawing/2014/main" id="{73A3E228-2FFC-3854-7DE6-CAB85C987A22}"/>
              </a:ext>
            </a:extLst>
          </p:cNvPr>
          <p:cNvGrpSpPr/>
          <p:nvPr/>
        </p:nvGrpSpPr>
        <p:grpSpPr>
          <a:xfrm>
            <a:off x="4777365" y="2309586"/>
            <a:ext cx="5773134" cy="3859701"/>
            <a:chOff x="4777365" y="2309586"/>
            <a:chExt cx="5773134" cy="3859701"/>
          </a:xfrm>
        </p:grpSpPr>
        <p:pic>
          <p:nvPicPr>
            <p:cNvPr id="4" name="Picture 3" descr="A photograph of a newspaper from Daily Herald with the headline 'War Declared By Britain and France'.">
              <a:extLst>
                <a:ext uri="{FF2B5EF4-FFF2-40B4-BE49-F238E27FC236}">
                  <a16:creationId xmlns:a16="http://schemas.microsoft.com/office/drawing/2014/main" id="{FBCBBCC8-E78F-6038-AD0E-BF3E1C8E8A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77365" y="2389414"/>
              <a:ext cx="5718581" cy="3779873"/>
            </a:xfrm>
            <a:prstGeom prst="rect">
              <a:avLst/>
            </a:prstGeom>
            <a:ln w="28575">
              <a:solidFill>
                <a:schemeClr val="tx1"/>
              </a:solidFill>
            </a:ln>
          </p:spPr>
        </p:pic>
        <p:sp>
          <p:nvSpPr>
            <p:cNvPr id="5" name="TextBox 4">
              <a:extLst>
                <a:ext uri="{FF2B5EF4-FFF2-40B4-BE49-F238E27FC236}">
                  <a16:creationId xmlns:a16="http://schemas.microsoft.com/office/drawing/2014/main" id="{10E4BBEE-5F18-68D2-7635-A13AF06B57B4}"/>
                </a:ext>
              </a:extLst>
            </p:cNvPr>
            <p:cNvSpPr txBox="1"/>
            <p:nvPr/>
          </p:nvSpPr>
          <p:spPr>
            <a:xfrm>
              <a:off x="8717398" y="2309586"/>
              <a:ext cx="1833101" cy="215444"/>
            </a:xfrm>
            <a:prstGeom prst="rect">
              <a:avLst/>
            </a:prstGeom>
            <a:noFill/>
          </p:spPr>
          <p:txBody>
            <a:bodyPr wrap="square">
              <a:spAutoFit/>
            </a:bodyPr>
            <a:lstStyle/>
            <a:p>
              <a:pPr algn="r"/>
              <a:r>
                <a:rPr lang="en-GB" sz="800" b="0" i="0" dirty="0">
                  <a:solidFill>
                    <a:schemeClr val="bg2">
                      <a:lumMod val="50000"/>
                    </a:schemeClr>
                  </a:solidFill>
                  <a:effectLst/>
                  <a:latin typeface="Nunito" panose="02000503000000000000" pitchFamily="2" charset="77"/>
                </a:rPr>
                <a:t>© British Newspaper Archive</a:t>
              </a:r>
              <a:endParaRPr lang="en-GB" sz="800" dirty="0">
                <a:solidFill>
                  <a:schemeClr val="bg2">
                    <a:lumMod val="50000"/>
                  </a:schemeClr>
                </a:solidFill>
                <a:latin typeface="Nunito" panose="02000503000000000000" pitchFamily="2" charset="77"/>
              </a:endParaRPr>
            </a:p>
          </p:txBody>
        </p:sp>
      </p:grpSp>
    </p:spTree>
    <p:extLst>
      <p:ext uri="{BB962C8B-B14F-4D97-AF65-F5344CB8AC3E}">
        <p14:creationId xmlns:p14="http://schemas.microsoft.com/office/powerpoint/2010/main" val="5376040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0A1F34-A90B-FFE7-82DC-77096217C2B6}"/>
              </a:ext>
            </a:extLst>
          </p:cNvPr>
          <p:cNvSpPr>
            <a:spLocks noGrp="1"/>
          </p:cNvSpPr>
          <p:nvPr>
            <p:ph type="ctrTitle"/>
          </p:nvPr>
        </p:nvSpPr>
        <p:spPr>
          <a:xfrm>
            <a:off x="1524000" y="-1402081"/>
            <a:ext cx="9144000" cy="1010603"/>
          </a:xfrm>
        </p:spPr>
        <p:txBody>
          <a:bodyPr/>
          <a:lstStyle/>
          <a:p>
            <a:r>
              <a:rPr lang="en-US" dirty="0"/>
              <a:t>Evacuating Children 1</a:t>
            </a:r>
          </a:p>
        </p:txBody>
      </p:sp>
      <p:pic>
        <p:nvPicPr>
          <p:cNvPr id="6" name="Picture 5">
            <a:extLst>
              <a:ext uri="{FF2B5EF4-FFF2-40B4-BE49-F238E27FC236}">
                <a16:creationId xmlns:a16="http://schemas.microsoft.com/office/drawing/2014/main" id="{D8F82988-3378-9D0D-4BC7-923025274C2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0"/>
            <a:ext cx="12191999"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05270" y="507186"/>
            <a:ext cx="7799945" cy="227754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September 1939, Britain prepared for war by evacuating children and pregnant women to the countryside. Young children would often be evacuated with their mother but children who were old enough to go to school would go on their own, to live with people that they’d never met before in their lives.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829415" y="2784733"/>
            <a:ext cx="6957420" cy="140791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70000"/>
              </a:lnSpc>
            </a:pPr>
            <a:r>
              <a:rPr lang="en-GB" sz="2800" dirty="0">
                <a:ln w="12700">
                  <a:noFill/>
                </a:ln>
                <a:solidFill>
                  <a:srgbClr val="F79539"/>
                </a:solidFill>
                <a:latin typeface="Superclarendon Rg" panose="02060605060000020003" pitchFamily="18" charset="77"/>
              </a:rPr>
              <a:t>Why do you think they were sent to the countryside?</a:t>
            </a:r>
          </a:p>
        </p:txBody>
      </p:sp>
      <p:sp>
        <p:nvSpPr>
          <p:cNvPr id="5" name="TextBox 4">
            <a:extLst>
              <a:ext uri="{FF2B5EF4-FFF2-40B4-BE49-F238E27FC236}">
                <a16:creationId xmlns:a16="http://schemas.microsoft.com/office/drawing/2014/main" id="{7674F427-B000-948C-E1E9-1D65C4FB00AB}"/>
              </a:ext>
            </a:extLst>
          </p:cNvPr>
          <p:cNvSpPr txBox="1"/>
          <p:nvPr/>
        </p:nvSpPr>
        <p:spPr>
          <a:xfrm>
            <a:off x="405270" y="4433621"/>
            <a:ext cx="7799945"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aim of evacuation was to protect children from the dangers of bombings and potential invasion which were much more likely to happen in the cities. The mission to evacuate the children was known as Operation Pied Piper.</a:t>
            </a:r>
          </a:p>
        </p:txBody>
      </p:sp>
      <p:grpSp>
        <p:nvGrpSpPr>
          <p:cNvPr id="10" name="Group 9" descr="A poster with a man talking to a little boy. The text says &quot;Leave this to us sonny - You ought to be out of London&quot;. A caption at the bottom says &quot;Ministry of Health Evacuation Scheme&quot;.">
            <a:extLst>
              <a:ext uri="{FF2B5EF4-FFF2-40B4-BE49-F238E27FC236}">
                <a16:creationId xmlns:a16="http://schemas.microsoft.com/office/drawing/2014/main" id="{F3FCDE89-571A-0D8D-5C9B-2775411E4E06}"/>
              </a:ext>
            </a:extLst>
          </p:cNvPr>
          <p:cNvGrpSpPr/>
          <p:nvPr/>
        </p:nvGrpSpPr>
        <p:grpSpPr>
          <a:xfrm>
            <a:off x="8381119" y="629106"/>
            <a:ext cx="3158575" cy="4595143"/>
            <a:chOff x="8381119" y="629106"/>
            <a:chExt cx="3158575" cy="4595143"/>
          </a:xfrm>
        </p:grpSpPr>
        <p:pic>
          <p:nvPicPr>
            <p:cNvPr id="4" name="Picture 3" descr="A person and child with a bag&#10;&#10;Description automatically generated">
              <a:extLst>
                <a:ext uri="{FF2B5EF4-FFF2-40B4-BE49-F238E27FC236}">
                  <a16:creationId xmlns:a16="http://schemas.microsoft.com/office/drawing/2014/main" id="{264D029A-4A58-6476-416C-E8A9CDA0789A}"/>
                </a:ext>
              </a:extLst>
            </p:cNvPr>
            <p:cNvPicPr>
              <a:picLocks noChangeAspect="1"/>
            </p:cNvPicPr>
            <p:nvPr/>
          </p:nvPicPr>
          <p:blipFill>
            <a:blip r:embed="rId4"/>
            <a:stretch>
              <a:fillRect/>
            </a:stretch>
          </p:blipFill>
          <p:spPr>
            <a:xfrm>
              <a:off x="8439141" y="629106"/>
              <a:ext cx="3100553" cy="4573957"/>
            </a:xfrm>
            <a:prstGeom prst="rect">
              <a:avLst/>
            </a:prstGeom>
            <a:ln w="28575">
              <a:solidFill>
                <a:schemeClr val="tx1"/>
              </a:solidFill>
            </a:ln>
          </p:spPr>
        </p:pic>
        <p:sp>
          <p:nvSpPr>
            <p:cNvPr id="9" name="TextBox 8">
              <a:extLst>
                <a:ext uri="{FF2B5EF4-FFF2-40B4-BE49-F238E27FC236}">
                  <a16:creationId xmlns:a16="http://schemas.microsoft.com/office/drawing/2014/main" id="{0728B5D1-9D9C-9E14-2BB0-8CEDB788B897}"/>
                </a:ext>
              </a:extLst>
            </p:cNvPr>
            <p:cNvSpPr txBox="1"/>
            <p:nvPr/>
          </p:nvSpPr>
          <p:spPr>
            <a:xfrm>
              <a:off x="8381119" y="5024194"/>
              <a:ext cx="1986441" cy="200055"/>
            </a:xfrm>
            <a:prstGeom prst="rect">
              <a:avLst/>
            </a:prstGeom>
            <a:noFill/>
          </p:spPr>
          <p:txBody>
            <a:bodyPr wrap="none" rtlCol="0">
              <a:spAutoFit/>
            </a:bodyPr>
            <a:lstStyle/>
            <a:p>
              <a:r>
                <a:rPr lang="en-GB" sz="700" dirty="0">
                  <a:solidFill>
                    <a:srgbClr val="9F9E9B"/>
                  </a:solidFill>
                  <a:latin typeface="Nunito" panose="02000503000000000000" pitchFamily="2" charset="77"/>
                </a:rPr>
                <a:t>© Public Domain from Wikimedia Commons</a:t>
              </a:r>
            </a:p>
          </p:txBody>
        </p:sp>
      </p:grpSp>
      <p:pic>
        <p:nvPicPr>
          <p:cNvPr id="2" name="Picture 1">
            <a:extLst>
              <a:ext uri="{FF2B5EF4-FFF2-40B4-BE49-F238E27FC236}">
                <a16:creationId xmlns:a16="http://schemas.microsoft.com/office/drawing/2014/main" id="{3CC92A3B-8532-075B-35F8-9D6E25919323}"/>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27006027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8F82988-3378-9D0D-4BC7-923025274C2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0"/>
            <a:ext cx="12191999"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585378" y="600263"/>
            <a:ext cx="11389161"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On the 2nd of September, 1939, just 24 hours before war was declared, around 15,000 children left Barking on trains to Somerset and the safety of the countryside.</a:t>
            </a:r>
          </a:p>
        </p:txBody>
      </p:sp>
      <p:pic>
        <p:nvPicPr>
          <p:cNvPr id="2" name="Picture 1">
            <a:extLst>
              <a:ext uri="{FF2B5EF4-FFF2-40B4-BE49-F238E27FC236}">
                <a16:creationId xmlns:a16="http://schemas.microsoft.com/office/drawing/2014/main" id="{3CC92A3B-8532-075B-35F8-9D6E25919323}"/>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
        <p:nvSpPr>
          <p:cNvPr id="3" name="Title 2">
            <a:extLst>
              <a:ext uri="{FF2B5EF4-FFF2-40B4-BE49-F238E27FC236}">
                <a16:creationId xmlns:a16="http://schemas.microsoft.com/office/drawing/2014/main" id="{530A1F34-A90B-FFE7-82DC-77096217C2B6}"/>
              </a:ext>
            </a:extLst>
          </p:cNvPr>
          <p:cNvSpPr>
            <a:spLocks noGrp="1"/>
          </p:cNvSpPr>
          <p:nvPr>
            <p:ph type="ctrTitle"/>
          </p:nvPr>
        </p:nvSpPr>
        <p:spPr>
          <a:xfrm>
            <a:off x="1524000" y="-1402081"/>
            <a:ext cx="9144000" cy="1010603"/>
          </a:xfrm>
        </p:spPr>
        <p:txBody>
          <a:bodyPr/>
          <a:lstStyle/>
          <a:p>
            <a:r>
              <a:rPr lang="en-US" dirty="0"/>
              <a:t>Evacuating Children 2</a:t>
            </a:r>
          </a:p>
        </p:txBody>
      </p:sp>
      <p:grpSp>
        <p:nvGrpSpPr>
          <p:cNvPr id="9" name="Group 8" descr="A black and white photograph of children walking together with packed bags.">
            <a:extLst>
              <a:ext uri="{FF2B5EF4-FFF2-40B4-BE49-F238E27FC236}">
                <a16:creationId xmlns:a16="http://schemas.microsoft.com/office/drawing/2014/main" id="{1D6C1B1A-5706-3D98-D6C0-D8293BF663C7}"/>
              </a:ext>
            </a:extLst>
          </p:cNvPr>
          <p:cNvGrpSpPr/>
          <p:nvPr/>
        </p:nvGrpSpPr>
        <p:grpSpPr>
          <a:xfrm>
            <a:off x="6013646" y="1937163"/>
            <a:ext cx="5528581" cy="3385902"/>
            <a:chOff x="3074662" y="2137883"/>
            <a:chExt cx="5528581" cy="3385902"/>
          </a:xfrm>
        </p:grpSpPr>
        <p:pic>
          <p:nvPicPr>
            <p:cNvPr id="4" name="Picture 3" descr="A group of children walking on the sidewalk&#10;&#10;Description automatically generated">
              <a:extLst>
                <a:ext uri="{FF2B5EF4-FFF2-40B4-BE49-F238E27FC236}">
                  <a16:creationId xmlns:a16="http://schemas.microsoft.com/office/drawing/2014/main" id="{2F7AA5B1-E8F7-C5BF-C79A-421F80AA6618}"/>
                </a:ext>
              </a:extLst>
            </p:cNvPr>
            <p:cNvPicPr>
              <a:picLocks noChangeAspect="1"/>
            </p:cNvPicPr>
            <p:nvPr/>
          </p:nvPicPr>
          <p:blipFill>
            <a:blip r:embed="rId5"/>
            <a:stretch>
              <a:fillRect/>
            </a:stretch>
          </p:blipFill>
          <p:spPr>
            <a:xfrm>
              <a:off x="3074662" y="2137883"/>
              <a:ext cx="5528581" cy="3372434"/>
            </a:xfrm>
            <a:prstGeom prst="rect">
              <a:avLst/>
            </a:prstGeom>
            <a:ln w="28575">
              <a:solidFill>
                <a:schemeClr val="tx1"/>
              </a:solidFill>
            </a:ln>
          </p:spPr>
        </p:pic>
        <p:sp>
          <p:nvSpPr>
            <p:cNvPr id="5" name="TextBox 4">
              <a:extLst>
                <a:ext uri="{FF2B5EF4-FFF2-40B4-BE49-F238E27FC236}">
                  <a16:creationId xmlns:a16="http://schemas.microsoft.com/office/drawing/2014/main" id="{B5E2CB80-EF53-3208-ADDC-E6C08853B74A}"/>
                </a:ext>
              </a:extLst>
            </p:cNvPr>
            <p:cNvSpPr txBox="1"/>
            <p:nvPr/>
          </p:nvSpPr>
          <p:spPr>
            <a:xfrm>
              <a:off x="3114418" y="5308341"/>
              <a:ext cx="2032319" cy="215444"/>
            </a:xfrm>
            <a:prstGeom prst="rect">
              <a:avLst/>
            </a:prstGeom>
            <a:noFill/>
          </p:spPr>
          <p:txBody>
            <a:bodyPr wrap="square">
              <a:spAutoFit/>
            </a:bodyPr>
            <a:lstStyle/>
            <a:p>
              <a:r>
                <a:rPr lang="en-GB" sz="800" b="0" i="0" dirty="0">
                  <a:solidFill>
                    <a:srgbClr val="686868"/>
                  </a:solidFill>
                  <a:effectLst/>
                  <a:latin typeface="Nunito" panose="02000503000000000000" pitchFamily="2" charset="77"/>
                </a:rPr>
                <a:t>© IWM HU 36871</a:t>
              </a:r>
              <a:endParaRPr lang="en-GB" sz="800" dirty="0">
                <a:solidFill>
                  <a:srgbClr val="686868"/>
                </a:solidFill>
                <a:latin typeface="Nunito" panose="02000503000000000000" pitchFamily="2" charset="77"/>
              </a:endParaRPr>
            </a:p>
          </p:txBody>
        </p:sp>
      </p:grpSp>
      <p:sp>
        <p:nvSpPr>
          <p:cNvPr id="10" name="TextBox 9">
            <a:extLst>
              <a:ext uri="{FF2B5EF4-FFF2-40B4-BE49-F238E27FC236}">
                <a16:creationId xmlns:a16="http://schemas.microsoft.com/office/drawing/2014/main" id="{7BD67302-0781-30D6-A258-DBEB672D4E74}"/>
              </a:ext>
            </a:extLst>
          </p:cNvPr>
          <p:cNvSpPr txBox="1"/>
          <p:nvPr/>
        </p:nvSpPr>
        <p:spPr>
          <a:xfrm>
            <a:off x="585378" y="2067079"/>
            <a:ext cx="5184357" cy="3797193"/>
          </a:xfrm>
          <a:prstGeom prst="rect">
            <a:avLst/>
          </a:prstGeom>
          <a:noFill/>
        </p:spPr>
        <p:txBody>
          <a:bodyPr wrap="square">
            <a:spAutoFit/>
          </a:bodyPr>
          <a:lstStyle/>
          <a:p>
            <a:pPr>
              <a:lnSpc>
                <a:spcPct val="150000"/>
              </a:lnSpc>
            </a:pPr>
            <a:r>
              <a:rPr lang="en-GB" dirty="0">
                <a:latin typeface="Linkpen 17a Print" panose="03050602060000000000" pitchFamily="66" charset="77"/>
              </a:rPr>
              <a:t>Meanwhile, children lined up at Dagenham Dock waiting to board paddle steamers that would transport them away from their families and homes. By the 3rd of September, 1939, around 17,000 children had been moved, by water, to places such as Lowestoft, Felixstowe and Great Yarmouth.</a:t>
            </a:r>
          </a:p>
        </p:txBody>
      </p:sp>
    </p:spTree>
    <p:extLst>
      <p:ext uri="{BB962C8B-B14F-4D97-AF65-F5344CB8AC3E}">
        <p14:creationId xmlns:p14="http://schemas.microsoft.com/office/powerpoint/2010/main" val="21423059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0A1F34-A90B-FFE7-82DC-77096217C2B6}"/>
              </a:ext>
            </a:extLst>
          </p:cNvPr>
          <p:cNvSpPr>
            <a:spLocks noGrp="1"/>
          </p:cNvSpPr>
          <p:nvPr>
            <p:ph type="ctrTitle"/>
          </p:nvPr>
        </p:nvSpPr>
        <p:spPr>
          <a:xfrm>
            <a:off x="1524000" y="-1402081"/>
            <a:ext cx="9144000" cy="1010603"/>
          </a:xfrm>
        </p:spPr>
        <p:txBody>
          <a:bodyPr/>
          <a:lstStyle/>
          <a:p>
            <a:r>
              <a:rPr lang="en-US" dirty="0" err="1"/>
              <a:t>Phoney</a:t>
            </a:r>
            <a:r>
              <a:rPr lang="en-US" dirty="0"/>
              <a:t> War</a:t>
            </a:r>
          </a:p>
        </p:txBody>
      </p:sp>
      <p:pic>
        <p:nvPicPr>
          <p:cNvPr id="6" name="Picture 5">
            <a:extLst>
              <a:ext uri="{FF2B5EF4-FFF2-40B4-BE49-F238E27FC236}">
                <a16:creationId xmlns:a16="http://schemas.microsoft.com/office/drawing/2014/main" id="{D8F82988-3378-9D0D-4BC7-923025274C2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0"/>
            <a:ext cx="12191999"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57489" y="459486"/>
            <a:ext cx="11277021"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For the first 8 months of World War 2, there was very little actual warfare as both sides planned and prepared for war. This period of time was known as the </a:t>
            </a:r>
            <a:r>
              <a:rPr lang="en-GB" sz="1600" b="1" dirty="0">
                <a:latin typeface="Linkpen 17a Print" panose="03050602060000000000" pitchFamily="66" charset="77"/>
              </a:rPr>
              <a:t>Phoney War</a:t>
            </a:r>
            <a:r>
              <a:rPr lang="en-GB" sz="1600" dirty="0">
                <a:latin typeface="Linkpen 17a Print" panose="03050602060000000000" pitchFamily="66" charset="77"/>
              </a:rPr>
              <a:t>.</a:t>
            </a:r>
          </a:p>
        </p:txBody>
      </p:sp>
      <p:grpSp>
        <p:nvGrpSpPr>
          <p:cNvPr id="12" name="Group 11" descr="A caption that says 'Neville Chamberlain&#10;Prime Minister from 28th May 1937 – 10th May 1940'/&#10;">
            <a:extLst>
              <a:ext uri="{FF2B5EF4-FFF2-40B4-BE49-F238E27FC236}">
                <a16:creationId xmlns:a16="http://schemas.microsoft.com/office/drawing/2014/main" id="{9B39825E-10C5-9FF8-C90B-80EA1F458903}"/>
              </a:ext>
            </a:extLst>
          </p:cNvPr>
          <p:cNvGrpSpPr/>
          <p:nvPr/>
        </p:nvGrpSpPr>
        <p:grpSpPr>
          <a:xfrm>
            <a:off x="486222" y="1753048"/>
            <a:ext cx="1978557" cy="2223686"/>
            <a:chOff x="635789" y="4379921"/>
            <a:chExt cx="1978557" cy="2223686"/>
          </a:xfrm>
        </p:grpSpPr>
        <p:pic>
          <p:nvPicPr>
            <p:cNvPr id="13" name="Picture 12" descr="A black drop of water&#10;&#10;Description automatically generated">
              <a:extLst>
                <a:ext uri="{FF2B5EF4-FFF2-40B4-BE49-F238E27FC236}">
                  <a16:creationId xmlns:a16="http://schemas.microsoft.com/office/drawing/2014/main" id="{261C29E7-17A5-56BF-E103-FA5D3F2F8E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89471" y="4480496"/>
              <a:ext cx="324875" cy="230832"/>
            </a:xfrm>
            <a:prstGeom prst="rect">
              <a:avLst/>
            </a:prstGeom>
          </p:spPr>
        </p:pic>
        <p:sp>
          <p:nvSpPr>
            <p:cNvPr id="14" name="TextBox 13">
              <a:extLst>
                <a:ext uri="{FF2B5EF4-FFF2-40B4-BE49-F238E27FC236}">
                  <a16:creationId xmlns:a16="http://schemas.microsoft.com/office/drawing/2014/main" id="{B1AF608B-1BD7-DF1E-D2D3-62C088D56E45}"/>
                </a:ext>
              </a:extLst>
            </p:cNvPr>
            <p:cNvSpPr txBox="1"/>
            <p:nvPr/>
          </p:nvSpPr>
          <p:spPr>
            <a:xfrm>
              <a:off x="635789" y="4379921"/>
              <a:ext cx="1680837" cy="2223686"/>
            </a:xfrm>
            <a:prstGeom prst="rect">
              <a:avLst/>
            </a:prstGeom>
            <a:noFill/>
          </p:spPr>
          <p:txBody>
            <a:bodyPr wrap="square">
              <a:spAutoFit/>
            </a:bodyPr>
            <a:lstStyle/>
            <a:p>
              <a:pPr algn="r">
                <a:lnSpc>
                  <a:spcPts val="2420"/>
                </a:lnSpc>
              </a:pPr>
              <a:r>
                <a:rPr lang="en-GB" sz="1400" dirty="0">
                  <a:latin typeface="Linkpen 17a Print" panose="03050602060000000000" pitchFamily="66" charset="77"/>
                </a:rPr>
                <a:t>Neville Chamberlain</a:t>
              </a:r>
            </a:p>
            <a:p>
              <a:pPr algn="r">
                <a:lnSpc>
                  <a:spcPts val="2420"/>
                </a:lnSpc>
              </a:pPr>
              <a:endParaRPr lang="en-GB" sz="1400" dirty="0">
                <a:latin typeface="Linkpen 17a Print" panose="03050602060000000000" pitchFamily="66" charset="77"/>
              </a:endParaRPr>
            </a:p>
            <a:p>
              <a:pPr algn="r">
                <a:lnSpc>
                  <a:spcPts val="2420"/>
                </a:lnSpc>
              </a:pPr>
              <a:r>
                <a:rPr lang="en-GB" sz="1400" dirty="0">
                  <a:latin typeface="Linkpen 17a Print" panose="03050602060000000000" pitchFamily="66" charset="77"/>
                </a:rPr>
                <a:t>Prime Minister from 28th May 1937 – 10th May 1940 </a:t>
              </a:r>
            </a:p>
          </p:txBody>
        </p:sp>
      </p:grpSp>
      <p:pic>
        <p:nvPicPr>
          <p:cNvPr id="9" name="Picture 8" descr="A photograph of Neville Chamberlain, he has a moustache wearing a suit and tie.">
            <a:extLst>
              <a:ext uri="{FF2B5EF4-FFF2-40B4-BE49-F238E27FC236}">
                <a16:creationId xmlns:a16="http://schemas.microsoft.com/office/drawing/2014/main" id="{22258F90-155C-1A85-D778-42FCFE391BA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65982" y="1556791"/>
            <a:ext cx="1866900" cy="2616200"/>
          </a:xfrm>
          <a:prstGeom prst="rect">
            <a:avLst/>
          </a:prstGeom>
        </p:spPr>
      </p:pic>
      <p:sp>
        <p:nvSpPr>
          <p:cNvPr id="18" name="Right Arrow 17" descr="Arrow pointing from Neville Chamberlain to Winston Churchill.">
            <a:extLst>
              <a:ext uri="{FF2B5EF4-FFF2-40B4-BE49-F238E27FC236}">
                <a16:creationId xmlns:a16="http://schemas.microsoft.com/office/drawing/2014/main" id="{ABAF8746-7C5E-919A-74F9-9051A306904B}"/>
              </a:ext>
            </a:extLst>
          </p:cNvPr>
          <p:cNvSpPr/>
          <p:nvPr/>
        </p:nvSpPr>
        <p:spPr>
          <a:xfrm>
            <a:off x="4689170" y="2434030"/>
            <a:ext cx="2459421" cy="918080"/>
          </a:xfrm>
          <a:prstGeom prst="rightArrow">
            <a:avLst>
              <a:gd name="adj1" fmla="val 40203"/>
              <a:gd name="adj2" fmla="val 40203"/>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hotograph of Winstone Churchill, he is wearing a suit and bowtie and holding a cane.">
            <a:extLst>
              <a:ext uri="{FF2B5EF4-FFF2-40B4-BE49-F238E27FC236}">
                <a16:creationId xmlns:a16="http://schemas.microsoft.com/office/drawing/2014/main" id="{85216F32-9F36-3968-C7A7-472E149ADD3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02831" y="1556791"/>
            <a:ext cx="2044700" cy="2616200"/>
          </a:xfrm>
          <a:prstGeom prst="rect">
            <a:avLst/>
          </a:prstGeom>
        </p:spPr>
      </p:pic>
      <p:grpSp>
        <p:nvGrpSpPr>
          <p:cNvPr id="15" name="Group 14" descr="A caption that says 'Winston Churchill&#10;Prime Minister from 10th May 1940 – 26th July 1945'.">
            <a:extLst>
              <a:ext uri="{FF2B5EF4-FFF2-40B4-BE49-F238E27FC236}">
                <a16:creationId xmlns:a16="http://schemas.microsoft.com/office/drawing/2014/main" id="{1E0EFFB5-ABC5-C297-B3DC-8ECF71E7FDC6}"/>
              </a:ext>
            </a:extLst>
          </p:cNvPr>
          <p:cNvGrpSpPr/>
          <p:nvPr/>
        </p:nvGrpSpPr>
        <p:grpSpPr>
          <a:xfrm>
            <a:off x="9687556" y="1670677"/>
            <a:ext cx="1960887" cy="2223686"/>
            <a:chOff x="550325" y="4424891"/>
            <a:chExt cx="1960887" cy="2223686"/>
          </a:xfrm>
        </p:grpSpPr>
        <p:pic>
          <p:nvPicPr>
            <p:cNvPr id="16" name="Picture 15" descr="A black drop of water&#10;&#10;Description automatically generated">
              <a:extLst>
                <a:ext uri="{FF2B5EF4-FFF2-40B4-BE49-F238E27FC236}">
                  <a16:creationId xmlns:a16="http://schemas.microsoft.com/office/drawing/2014/main" id="{99E30613-A408-D6BB-9228-76535D5A06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0325" y="4480496"/>
              <a:ext cx="324875" cy="230832"/>
            </a:xfrm>
            <a:prstGeom prst="rect">
              <a:avLst/>
            </a:prstGeom>
          </p:spPr>
        </p:pic>
        <p:sp>
          <p:nvSpPr>
            <p:cNvPr id="17" name="TextBox 16">
              <a:extLst>
                <a:ext uri="{FF2B5EF4-FFF2-40B4-BE49-F238E27FC236}">
                  <a16:creationId xmlns:a16="http://schemas.microsoft.com/office/drawing/2014/main" id="{D0CD07BA-0798-CFC3-B58D-12AF6C7E1252}"/>
                </a:ext>
              </a:extLst>
            </p:cNvPr>
            <p:cNvSpPr txBox="1"/>
            <p:nvPr/>
          </p:nvSpPr>
          <p:spPr>
            <a:xfrm>
              <a:off x="830375" y="4424891"/>
              <a:ext cx="1680837" cy="2223686"/>
            </a:xfrm>
            <a:prstGeom prst="rect">
              <a:avLst/>
            </a:prstGeom>
            <a:noFill/>
          </p:spPr>
          <p:txBody>
            <a:bodyPr wrap="square">
              <a:spAutoFit/>
            </a:bodyPr>
            <a:lstStyle/>
            <a:p>
              <a:pPr>
                <a:lnSpc>
                  <a:spcPts val="2420"/>
                </a:lnSpc>
              </a:pPr>
              <a:r>
                <a:rPr lang="en-GB" sz="1400" dirty="0">
                  <a:latin typeface="Linkpen 17a Print" panose="03050602060000000000" pitchFamily="66" charset="77"/>
                </a:rPr>
                <a:t>Winston Churchill</a:t>
              </a:r>
            </a:p>
            <a:p>
              <a:pPr>
                <a:lnSpc>
                  <a:spcPts val="2420"/>
                </a:lnSpc>
              </a:pPr>
              <a:endParaRPr lang="en-GB" sz="1400" dirty="0">
                <a:latin typeface="Linkpen 17a Print" panose="03050602060000000000" pitchFamily="66" charset="77"/>
              </a:endParaRPr>
            </a:p>
            <a:p>
              <a:pPr>
                <a:lnSpc>
                  <a:spcPts val="2420"/>
                </a:lnSpc>
              </a:pPr>
              <a:r>
                <a:rPr lang="en-GB" sz="1400" dirty="0">
                  <a:latin typeface="Linkpen 17a Print" panose="03050602060000000000" pitchFamily="66" charset="77"/>
                </a:rPr>
                <a:t>Prime Minister from 10th May 1940 – 26th July 1945</a:t>
              </a:r>
            </a:p>
          </p:txBody>
        </p:sp>
      </p:grpSp>
      <p:sp>
        <p:nvSpPr>
          <p:cNvPr id="4" name="TextBox 3">
            <a:extLst>
              <a:ext uri="{FF2B5EF4-FFF2-40B4-BE49-F238E27FC236}">
                <a16:creationId xmlns:a16="http://schemas.microsoft.com/office/drawing/2014/main" id="{E1EAD21F-32D5-16F9-C5BC-1AE1A8C04F0B}"/>
              </a:ext>
            </a:extLst>
          </p:cNvPr>
          <p:cNvSpPr txBox="1"/>
          <p:nvPr/>
        </p:nvSpPr>
        <p:spPr>
          <a:xfrm>
            <a:off x="457489" y="4541831"/>
            <a:ext cx="11277021"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 the 10th of May , 1940, the Phoney War came to an end as German troops marched into Belgium, the Netherlands and Luxembourg, marking the start of the Battle of France. On this day, Neville Chamberlain was replaced by Winston Churchill who became the new Prime Minister. </a:t>
            </a:r>
          </a:p>
        </p:txBody>
      </p:sp>
      <p:pic>
        <p:nvPicPr>
          <p:cNvPr id="2" name="Picture 1">
            <a:extLst>
              <a:ext uri="{FF2B5EF4-FFF2-40B4-BE49-F238E27FC236}">
                <a16:creationId xmlns:a16="http://schemas.microsoft.com/office/drawing/2014/main" id="{3CC92A3B-8532-075B-35F8-9D6E25919323}"/>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26195679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0A1F34-A90B-FFE7-82DC-77096217C2B6}"/>
              </a:ext>
            </a:extLst>
          </p:cNvPr>
          <p:cNvSpPr>
            <a:spLocks noGrp="1"/>
          </p:cNvSpPr>
          <p:nvPr>
            <p:ph type="ctrTitle"/>
          </p:nvPr>
        </p:nvSpPr>
        <p:spPr>
          <a:xfrm>
            <a:off x="1524000" y="-1402081"/>
            <a:ext cx="9144000" cy="1010603"/>
          </a:xfrm>
        </p:spPr>
        <p:txBody>
          <a:bodyPr/>
          <a:lstStyle/>
          <a:p>
            <a:r>
              <a:rPr lang="en-US" dirty="0"/>
              <a:t>Impending War</a:t>
            </a:r>
          </a:p>
        </p:txBody>
      </p:sp>
      <p:pic>
        <p:nvPicPr>
          <p:cNvPr id="6" name="Picture 5">
            <a:extLst>
              <a:ext uri="{FF2B5EF4-FFF2-40B4-BE49-F238E27FC236}">
                <a16:creationId xmlns:a16="http://schemas.microsoft.com/office/drawing/2014/main" id="{D8F82988-3378-9D0D-4BC7-923025274C2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0"/>
            <a:ext cx="12191999"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726089" y="1189204"/>
            <a:ext cx="5919410" cy="4478149"/>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During the period of time known as the Phoney War, people in Barking and Dagenham would have tried to continue with their normal lives. However, reminders of the impending war were never far away.</a:t>
            </a:r>
          </a:p>
        </p:txBody>
      </p:sp>
      <p:grpSp>
        <p:nvGrpSpPr>
          <p:cNvPr id="9" name="Group 8" descr="A poster of hands holding a gas mask. The text says &quot;Hitler will end no warning - so always carry your gas mask&quot;. A caption at the bottom says &quot;Issued by the Ministry of Home Security&quot;.">
            <a:extLst>
              <a:ext uri="{FF2B5EF4-FFF2-40B4-BE49-F238E27FC236}">
                <a16:creationId xmlns:a16="http://schemas.microsoft.com/office/drawing/2014/main" id="{D90333D1-836D-7C9B-2C04-CE16D7AD9BB2}"/>
              </a:ext>
            </a:extLst>
          </p:cNvPr>
          <p:cNvGrpSpPr/>
          <p:nvPr/>
        </p:nvGrpSpPr>
        <p:grpSpPr>
          <a:xfrm>
            <a:off x="6740972" y="489164"/>
            <a:ext cx="3963471" cy="5878228"/>
            <a:chOff x="6645499" y="514532"/>
            <a:chExt cx="3963471" cy="5878228"/>
          </a:xfrm>
        </p:grpSpPr>
        <p:pic>
          <p:nvPicPr>
            <p:cNvPr id="4" name="Picture 3" descr="A poster with hands holding a gas mask&#10;&#10;Description automatically generated">
              <a:extLst>
                <a:ext uri="{FF2B5EF4-FFF2-40B4-BE49-F238E27FC236}">
                  <a16:creationId xmlns:a16="http://schemas.microsoft.com/office/drawing/2014/main" id="{F8BFF951-6EAA-E2B8-66DF-4AE5313A4D11}"/>
                </a:ext>
              </a:extLst>
            </p:cNvPr>
            <p:cNvPicPr>
              <a:picLocks noChangeAspect="1"/>
            </p:cNvPicPr>
            <p:nvPr/>
          </p:nvPicPr>
          <p:blipFill>
            <a:blip r:embed="rId4"/>
            <a:stretch>
              <a:fillRect/>
            </a:stretch>
          </p:blipFill>
          <p:spPr>
            <a:xfrm>
              <a:off x="6740972" y="514532"/>
              <a:ext cx="3867998" cy="5827492"/>
            </a:xfrm>
            <a:prstGeom prst="rect">
              <a:avLst/>
            </a:prstGeom>
            <a:ln w="28575">
              <a:solidFill>
                <a:schemeClr val="tx1"/>
              </a:solidFill>
            </a:ln>
          </p:spPr>
        </p:pic>
        <p:sp>
          <p:nvSpPr>
            <p:cNvPr id="5" name="TextBox 4">
              <a:extLst>
                <a:ext uri="{FF2B5EF4-FFF2-40B4-BE49-F238E27FC236}">
                  <a16:creationId xmlns:a16="http://schemas.microsoft.com/office/drawing/2014/main" id="{1BBF4426-21E0-1C90-4EAD-2F753BA43193}"/>
                </a:ext>
              </a:extLst>
            </p:cNvPr>
            <p:cNvSpPr txBox="1"/>
            <p:nvPr/>
          </p:nvSpPr>
          <p:spPr>
            <a:xfrm>
              <a:off x="6645499" y="6131150"/>
              <a:ext cx="1593273" cy="261610"/>
            </a:xfrm>
            <a:prstGeom prst="rect">
              <a:avLst/>
            </a:prstGeom>
            <a:noFill/>
          </p:spPr>
          <p:txBody>
            <a:bodyPr wrap="square">
              <a:spAutoFit/>
            </a:bodyPr>
            <a:lstStyle/>
            <a:p>
              <a:r>
                <a:rPr lang="en-GB" sz="1050" b="0" i="0" dirty="0">
                  <a:solidFill>
                    <a:srgbClr val="333333"/>
                  </a:solidFill>
                  <a:effectLst/>
                  <a:latin typeface="Nunito" panose="02000503000000000000" pitchFamily="2" charset="77"/>
                </a:rPr>
                <a:t>© IWM HU 36871</a:t>
              </a:r>
              <a:endParaRPr lang="en-GB" sz="1050" dirty="0">
                <a:latin typeface="Nunito" panose="02000503000000000000" pitchFamily="2" charset="77"/>
              </a:endParaRPr>
            </a:p>
          </p:txBody>
        </p:sp>
      </p:grpSp>
      <p:pic>
        <p:nvPicPr>
          <p:cNvPr id="2" name="Picture 1">
            <a:extLst>
              <a:ext uri="{FF2B5EF4-FFF2-40B4-BE49-F238E27FC236}">
                <a16:creationId xmlns:a16="http://schemas.microsoft.com/office/drawing/2014/main" id="{3CC92A3B-8532-075B-35F8-9D6E25919323}"/>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12342768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385</TotalTime>
  <Words>1292</Words>
  <Application>Microsoft Office PowerPoint</Application>
  <PresentationFormat>Widescreen</PresentationFormat>
  <Paragraphs>87</Paragraphs>
  <Slides>15</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Calibri Light</vt:lpstr>
      <vt:lpstr>Linkpen 17a Print</vt:lpstr>
      <vt:lpstr>Arial</vt:lpstr>
      <vt:lpstr>Calibri</vt:lpstr>
      <vt:lpstr>Superclarendon Rg</vt:lpstr>
      <vt:lpstr>Nunito</vt:lpstr>
      <vt:lpstr>Office Theme</vt:lpstr>
      <vt:lpstr>Barking and Dagenham’s role in World War 2</vt:lpstr>
      <vt:lpstr>What was World War 2?</vt:lpstr>
      <vt:lpstr>World Map</vt:lpstr>
      <vt:lpstr>The Britain’s role in World War 2</vt:lpstr>
      <vt:lpstr>War Declared</vt:lpstr>
      <vt:lpstr>Evacuating Children 1</vt:lpstr>
      <vt:lpstr>Evacuating Children 2</vt:lpstr>
      <vt:lpstr>Phoney War</vt:lpstr>
      <vt:lpstr>Impending War</vt:lpstr>
      <vt:lpstr>Essex Regiment</vt:lpstr>
      <vt:lpstr>RAF Hornchurch</vt:lpstr>
      <vt:lpstr>Anti-aircraft</vt:lpstr>
      <vt:lpstr>Factories</vt:lpstr>
      <vt:lpstr>The May and Baker chemical factory</vt:lpstr>
      <vt:lpstr>World War 2 Ends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28</cp:revision>
  <dcterms:created xsi:type="dcterms:W3CDTF">2022-12-09T08:02:53Z</dcterms:created>
  <dcterms:modified xsi:type="dcterms:W3CDTF">2023-09-19T12:57:25Z</dcterms:modified>
</cp:coreProperties>
</file>