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6"/>
  </p:notesMasterIdLst>
  <p:sldIdLst>
    <p:sldId id="257" r:id="rId2"/>
    <p:sldId id="265" r:id="rId3"/>
    <p:sldId id="266" r:id="rId4"/>
    <p:sldId id="267" r:id="rId5"/>
    <p:sldId id="268" r:id="rId6"/>
    <p:sldId id="269" r:id="rId7"/>
    <p:sldId id="270" r:id="rId8"/>
    <p:sldId id="271" r:id="rId9"/>
    <p:sldId id="272" r:id="rId10"/>
    <p:sldId id="273" r:id="rId11"/>
    <p:sldId id="274" r:id="rId12"/>
    <p:sldId id="275" r:id="rId13"/>
    <p:sldId id="276" r:id="rId14"/>
    <p:sldId id="277"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959"/>
    <p:restoredTop sz="96327"/>
  </p:normalViewPr>
  <p:slideViewPr>
    <p:cSldViewPr snapToGrid="0">
      <p:cViewPr varScale="1">
        <p:scale>
          <a:sx n="105" d="100"/>
          <a:sy n="105" d="100"/>
        </p:scale>
        <p:origin x="258"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EAFB11-0D1A-5C4E-80A0-BCBE0D07DF5D}" type="datetimeFigureOut">
              <a:rPr lang="en-US" smtClean="0"/>
              <a:t>9/21/2023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E1CD27-3DB1-B946-AA75-1B2BF624BB7A}" type="slidenum">
              <a:rPr lang="en-US" smtClean="0"/>
              <a:t>‹#›</a:t>
            </a:fld>
            <a:endParaRPr lang="en-US"/>
          </a:p>
        </p:txBody>
      </p:sp>
    </p:spTree>
    <p:extLst>
      <p:ext uri="{BB962C8B-B14F-4D97-AF65-F5344CB8AC3E}">
        <p14:creationId xmlns:p14="http://schemas.microsoft.com/office/powerpoint/2010/main" val="933824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a:t>
            </a:fld>
            <a:endParaRPr lang="en-US"/>
          </a:p>
        </p:txBody>
      </p:sp>
    </p:spTree>
    <p:extLst>
      <p:ext uri="{BB962C8B-B14F-4D97-AF65-F5344CB8AC3E}">
        <p14:creationId xmlns:p14="http://schemas.microsoft.com/office/powerpoint/2010/main" val="4066480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10</a:t>
            </a:fld>
            <a:endParaRPr lang="en-US"/>
          </a:p>
        </p:txBody>
      </p:sp>
    </p:spTree>
    <p:extLst>
      <p:ext uri="{BB962C8B-B14F-4D97-AF65-F5344CB8AC3E}">
        <p14:creationId xmlns:p14="http://schemas.microsoft.com/office/powerpoint/2010/main" val="327225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11</a:t>
            </a:fld>
            <a:endParaRPr lang="en-US"/>
          </a:p>
        </p:txBody>
      </p:sp>
    </p:spTree>
    <p:extLst>
      <p:ext uri="{BB962C8B-B14F-4D97-AF65-F5344CB8AC3E}">
        <p14:creationId xmlns:p14="http://schemas.microsoft.com/office/powerpoint/2010/main" val="970215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12</a:t>
            </a:fld>
            <a:endParaRPr lang="en-US"/>
          </a:p>
        </p:txBody>
      </p:sp>
    </p:spTree>
    <p:extLst>
      <p:ext uri="{BB962C8B-B14F-4D97-AF65-F5344CB8AC3E}">
        <p14:creationId xmlns:p14="http://schemas.microsoft.com/office/powerpoint/2010/main" val="1989742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13</a:t>
            </a:fld>
            <a:endParaRPr lang="en-US"/>
          </a:p>
        </p:txBody>
      </p:sp>
    </p:spTree>
    <p:extLst>
      <p:ext uri="{BB962C8B-B14F-4D97-AF65-F5344CB8AC3E}">
        <p14:creationId xmlns:p14="http://schemas.microsoft.com/office/powerpoint/2010/main" val="2325020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14</a:t>
            </a:fld>
            <a:endParaRPr lang="en-US"/>
          </a:p>
        </p:txBody>
      </p:sp>
    </p:spTree>
    <p:extLst>
      <p:ext uri="{BB962C8B-B14F-4D97-AF65-F5344CB8AC3E}">
        <p14:creationId xmlns:p14="http://schemas.microsoft.com/office/powerpoint/2010/main" val="2943880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2</a:t>
            </a:fld>
            <a:endParaRPr lang="en-US"/>
          </a:p>
        </p:txBody>
      </p:sp>
    </p:spTree>
    <p:extLst>
      <p:ext uri="{BB962C8B-B14F-4D97-AF65-F5344CB8AC3E}">
        <p14:creationId xmlns:p14="http://schemas.microsoft.com/office/powerpoint/2010/main" val="1817588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3</a:t>
            </a:fld>
            <a:endParaRPr lang="en-US"/>
          </a:p>
        </p:txBody>
      </p:sp>
    </p:spTree>
    <p:extLst>
      <p:ext uri="{BB962C8B-B14F-4D97-AF65-F5344CB8AC3E}">
        <p14:creationId xmlns:p14="http://schemas.microsoft.com/office/powerpoint/2010/main" val="250820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4</a:t>
            </a:fld>
            <a:endParaRPr lang="en-US"/>
          </a:p>
        </p:txBody>
      </p:sp>
    </p:spTree>
    <p:extLst>
      <p:ext uri="{BB962C8B-B14F-4D97-AF65-F5344CB8AC3E}">
        <p14:creationId xmlns:p14="http://schemas.microsoft.com/office/powerpoint/2010/main" val="32027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5</a:t>
            </a:fld>
            <a:endParaRPr lang="en-US"/>
          </a:p>
        </p:txBody>
      </p:sp>
    </p:spTree>
    <p:extLst>
      <p:ext uri="{BB962C8B-B14F-4D97-AF65-F5344CB8AC3E}">
        <p14:creationId xmlns:p14="http://schemas.microsoft.com/office/powerpoint/2010/main" val="174750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6</a:t>
            </a:fld>
            <a:endParaRPr lang="en-US"/>
          </a:p>
        </p:txBody>
      </p:sp>
    </p:spTree>
    <p:extLst>
      <p:ext uri="{BB962C8B-B14F-4D97-AF65-F5344CB8AC3E}">
        <p14:creationId xmlns:p14="http://schemas.microsoft.com/office/powerpoint/2010/main" val="3490965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7</a:t>
            </a:fld>
            <a:endParaRPr lang="en-US"/>
          </a:p>
        </p:txBody>
      </p:sp>
    </p:spTree>
    <p:extLst>
      <p:ext uri="{BB962C8B-B14F-4D97-AF65-F5344CB8AC3E}">
        <p14:creationId xmlns:p14="http://schemas.microsoft.com/office/powerpoint/2010/main" val="1870487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8</a:t>
            </a:fld>
            <a:endParaRPr lang="en-US"/>
          </a:p>
        </p:txBody>
      </p:sp>
    </p:spTree>
    <p:extLst>
      <p:ext uri="{BB962C8B-B14F-4D97-AF65-F5344CB8AC3E}">
        <p14:creationId xmlns:p14="http://schemas.microsoft.com/office/powerpoint/2010/main" val="3342347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9</a:t>
            </a:fld>
            <a:endParaRPr lang="en-US"/>
          </a:p>
        </p:txBody>
      </p:sp>
    </p:spTree>
    <p:extLst>
      <p:ext uri="{BB962C8B-B14F-4D97-AF65-F5344CB8AC3E}">
        <p14:creationId xmlns:p14="http://schemas.microsoft.com/office/powerpoint/2010/main" val="3099847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BFC5F-8F21-AA75-3C93-2D411EC15E8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A1F1C5E5-6B9D-21B6-7D47-94CD291ECA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45A563BA-B9AA-F7B0-FFE3-BB1C262FD7EE}"/>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5" name="Footer Placeholder 4">
            <a:extLst>
              <a:ext uri="{FF2B5EF4-FFF2-40B4-BE49-F238E27FC236}">
                <a16:creationId xmlns:a16="http://schemas.microsoft.com/office/drawing/2014/main" id="{304411CA-B45E-3724-BDD7-331257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BC5F8D-038E-2664-784A-5DB688D30F59}"/>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1811523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C4623-EF13-4014-7FC5-D093ACEC073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162C8D5-2215-B89C-5029-8F93748C0F1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A6CB79D-DEF7-98E9-57B4-7F700A1DAC21}"/>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5" name="Footer Placeholder 4">
            <a:extLst>
              <a:ext uri="{FF2B5EF4-FFF2-40B4-BE49-F238E27FC236}">
                <a16:creationId xmlns:a16="http://schemas.microsoft.com/office/drawing/2014/main" id="{255FFACC-A6FC-D90C-A82E-56DEF0B42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C7A113-4BEE-3739-0B45-FB4523E6E71F}"/>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3893920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5F0726-5CD2-D468-9B97-314C51885EF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8D56643-E2B3-3114-BBC2-72385A45EDD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25F882A-E852-5BDF-DBE6-4147DE92A52B}"/>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5" name="Footer Placeholder 4">
            <a:extLst>
              <a:ext uri="{FF2B5EF4-FFF2-40B4-BE49-F238E27FC236}">
                <a16:creationId xmlns:a16="http://schemas.microsoft.com/office/drawing/2014/main" id="{54CDFAB8-7D70-9EAA-62B4-DF3CBA8A7E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038366-81C1-1B1A-F5EC-9E94F6EC3FB0}"/>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3069058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40FA6-5013-9F6C-2C7B-3530D4C6727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B175ED8-1E67-5935-60FE-73D6B02DD8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6D9F51E-06E6-52FB-91AC-AEF45A63705E}"/>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5" name="Footer Placeholder 4">
            <a:extLst>
              <a:ext uri="{FF2B5EF4-FFF2-40B4-BE49-F238E27FC236}">
                <a16:creationId xmlns:a16="http://schemas.microsoft.com/office/drawing/2014/main" id="{037F5F6C-A820-0D77-2D7B-8E01ED9F88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1D5935-6D20-7076-42CE-1F4C1A330F8C}"/>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4010389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FC513-0B7C-2FFF-FB2C-558F8C1E390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841A731-874B-F9EC-5B8A-E8FD61EA43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04DE218-2930-17E7-5E76-834E80339CE1}"/>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5" name="Footer Placeholder 4">
            <a:extLst>
              <a:ext uri="{FF2B5EF4-FFF2-40B4-BE49-F238E27FC236}">
                <a16:creationId xmlns:a16="http://schemas.microsoft.com/office/drawing/2014/main" id="{9B50F21A-23D8-E43E-DEED-304B698C41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CD681E-E0F1-8290-1AE5-FBCF73A0413C}"/>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94869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4075D-D1A5-08D5-85A4-4AEDAFDCFAA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BDC2E77-70A9-C594-6E93-71990C6CF96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9BEF55E-2625-B579-D97D-513EF7E492E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1F5C4B6-313F-9991-68E0-74BE2822BF7A}"/>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6" name="Footer Placeholder 5">
            <a:extLst>
              <a:ext uri="{FF2B5EF4-FFF2-40B4-BE49-F238E27FC236}">
                <a16:creationId xmlns:a16="http://schemas.microsoft.com/office/drawing/2014/main" id="{AAB18F2C-5E36-6E32-F4FE-C48DD772D3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0DC713-23E0-67D0-FB7C-F328C4FE2E2D}"/>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870000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4AF2C-FAF2-787B-DEB1-BF3CD36D9CB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ED18C29-998D-3001-1C18-918A0E2AFC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AB8C0D5-7EAA-E3CD-E93B-927E46162FC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19913AA-5516-D454-527C-66F977986D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90D5463-E6CD-FFD6-D4BD-3ED842CBF0B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A5E754E-7195-172E-F4B7-0C71FC253F73}"/>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8" name="Footer Placeholder 7">
            <a:extLst>
              <a:ext uri="{FF2B5EF4-FFF2-40B4-BE49-F238E27FC236}">
                <a16:creationId xmlns:a16="http://schemas.microsoft.com/office/drawing/2014/main" id="{6A59D072-C3AF-0EB8-C1BF-702C303C51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4CA336D-AC5D-AF74-909E-F07E4586F19F}"/>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500331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6D6EB-5533-4268-0B52-C8F6375399B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C97EF207-6CC8-5083-5097-01C98CDF5F48}"/>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4" name="Footer Placeholder 3">
            <a:extLst>
              <a:ext uri="{FF2B5EF4-FFF2-40B4-BE49-F238E27FC236}">
                <a16:creationId xmlns:a16="http://schemas.microsoft.com/office/drawing/2014/main" id="{6FC33D50-8DA7-5A62-8FD7-CD7457D9EF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9D831BC-C650-395B-02DC-7D6DA21220A3}"/>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1025751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4E8742-C179-C57A-0761-238150DB25C1}"/>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3" name="Footer Placeholder 2">
            <a:extLst>
              <a:ext uri="{FF2B5EF4-FFF2-40B4-BE49-F238E27FC236}">
                <a16:creationId xmlns:a16="http://schemas.microsoft.com/office/drawing/2014/main" id="{7C645114-99C5-875E-88E6-9A7D28A2B29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D9B813-A60B-44C2-1763-FF04F15408E9}"/>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3668836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786E8-14FB-95F9-BB05-2FEA2F63F96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FDC543A-8DCE-3116-E180-A0CAF4D2C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5CEB2D1-C4E1-D7C1-1A5B-2E9A76F1A9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61DA490-00CF-BB2F-3EB8-7C439F447262}"/>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6" name="Footer Placeholder 5">
            <a:extLst>
              <a:ext uri="{FF2B5EF4-FFF2-40B4-BE49-F238E27FC236}">
                <a16:creationId xmlns:a16="http://schemas.microsoft.com/office/drawing/2014/main" id="{50AA314C-E7AE-0B26-A137-5D478ECBC5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AAEFCF-D0BF-EE83-7D61-D1679804ECC8}"/>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2822014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B1E24-B358-A47E-E3D2-6AEF12B3E8F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C568CCB-27A4-EEA2-A734-8145E49320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28603D-9B94-74ED-2656-4E26D258CE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433D916-B0B1-BD55-B4C5-A1872D9F20E3}"/>
              </a:ext>
            </a:extLst>
          </p:cNvPr>
          <p:cNvSpPr>
            <a:spLocks noGrp="1"/>
          </p:cNvSpPr>
          <p:nvPr>
            <p:ph type="dt" sz="half" idx="10"/>
          </p:nvPr>
        </p:nvSpPr>
        <p:spPr/>
        <p:txBody>
          <a:bodyPr/>
          <a:lstStyle/>
          <a:p>
            <a:fld id="{A4BABF18-E6B8-1344-9B3B-8975ACB71BA4}" type="datetimeFigureOut">
              <a:rPr lang="en-US" smtClean="0"/>
              <a:t>9/21/2023</a:t>
            </a:fld>
            <a:endParaRPr lang="en-US"/>
          </a:p>
        </p:txBody>
      </p:sp>
      <p:sp>
        <p:nvSpPr>
          <p:cNvPr id="6" name="Footer Placeholder 5">
            <a:extLst>
              <a:ext uri="{FF2B5EF4-FFF2-40B4-BE49-F238E27FC236}">
                <a16:creationId xmlns:a16="http://schemas.microsoft.com/office/drawing/2014/main" id="{31D861F3-159B-3E62-0335-3DB2B2012B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0F824B-D574-1B1E-EEE0-34AB85C0DE8E}"/>
              </a:ext>
            </a:extLst>
          </p:cNvPr>
          <p:cNvSpPr>
            <a:spLocks noGrp="1"/>
          </p:cNvSpPr>
          <p:nvPr>
            <p:ph type="sldNum" sz="quarter" idx="12"/>
          </p:nvPr>
        </p:nvSpPr>
        <p:spPr/>
        <p:txBody>
          <a:bodyPr/>
          <a:lstStyle/>
          <a:p>
            <a:fld id="{99C4F2CE-E491-9545-B19F-AAE22E0D5FC9}" type="slidenum">
              <a:rPr lang="en-US" smtClean="0"/>
              <a:t>‹#›</a:t>
            </a:fld>
            <a:endParaRPr lang="en-US"/>
          </a:p>
        </p:txBody>
      </p:sp>
    </p:spTree>
    <p:extLst>
      <p:ext uri="{BB962C8B-B14F-4D97-AF65-F5344CB8AC3E}">
        <p14:creationId xmlns:p14="http://schemas.microsoft.com/office/powerpoint/2010/main" val="3954975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CADC16-9FA6-D9E6-B4A9-AA21ED2273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42F799E-69C8-CF17-749E-162B0AD79F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770EE1B-3BB4-2CAF-35E1-B99AACC0FE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ABF18-E6B8-1344-9B3B-8975ACB71BA4}" type="datetimeFigureOut">
              <a:rPr lang="en-US" smtClean="0"/>
              <a:t>9/21/2023</a:t>
            </a:fld>
            <a:endParaRPr lang="en-US"/>
          </a:p>
        </p:txBody>
      </p:sp>
      <p:sp>
        <p:nvSpPr>
          <p:cNvPr id="5" name="Footer Placeholder 4">
            <a:extLst>
              <a:ext uri="{FF2B5EF4-FFF2-40B4-BE49-F238E27FC236}">
                <a16:creationId xmlns:a16="http://schemas.microsoft.com/office/drawing/2014/main" id="{4D3A85A3-5B5F-BD85-B921-94006B66C5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E5DAF7-9406-94B3-6E88-30069F78D0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C4F2CE-E491-9545-B19F-AAE22E0D5FC9}" type="slidenum">
              <a:rPr lang="en-US" smtClean="0"/>
              <a:t>‹#›</a:t>
            </a:fld>
            <a:endParaRPr lang="en-US"/>
          </a:p>
        </p:txBody>
      </p:sp>
    </p:spTree>
    <p:extLst>
      <p:ext uri="{BB962C8B-B14F-4D97-AF65-F5344CB8AC3E}">
        <p14:creationId xmlns:p14="http://schemas.microsoft.com/office/powerpoint/2010/main" val="3116291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51E7D15-72CE-3741-9C51-7C6EBE4694EC}"/>
              </a:ext>
            </a:extLst>
          </p:cNvPr>
          <p:cNvSpPr>
            <a:spLocks noGrp="1"/>
          </p:cNvSpPr>
          <p:nvPr>
            <p:ph type="ctrTitle"/>
          </p:nvPr>
        </p:nvSpPr>
        <p:spPr>
          <a:xfrm>
            <a:off x="1524000" y="-2878137"/>
            <a:ext cx="9144000" cy="2387600"/>
          </a:xfrm>
        </p:spPr>
        <p:txBody>
          <a:bodyPr/>
          <a:lstStyle/>
          <a:p>
            <a:r>
              <a:rPr lang="en-US" dirty="0"/>
              <a:t>Barking and Dagenham</a:t>
            </a:r>
            <a:r>
              <a:rPr lang="en-US" baseline="0" dirty="0"/>
              <a:t> during World War 2</a:t>
            </a:r>
            <a:endParaRPr lang="en-US" dirty="0"/>
          </a:p>
        </p:txBody>
      </p:sp>
      <p:sp>
        <p:nvSpPr>
          <p:cNvPr id="4" name="Rectangle 3" descr="Illustration of corrugated metal with grass at the bottom.">
            <a:extLst>
              <a:ext uri="{FF2B5EF4-FFF2-40B4-BE49-F238E27FC236}">
                <a16:creationId xmlns:a16="http://schemas.microsoft.com/office/drawing/2014/main" id="{2B5A69D4-9232-8F28-F1BE-2B255311DD6C}"/>
              </a:ext>
            </a:extLst>
          </p:cNvPr>
          <p:cNvSpPr/>
          <p:nvPr/>
        </p:nvSpPr>
        <p:spPr>
          <a:xfrm>
            <a:off x="0" y="0"/>
            <a:ext cx="12191999"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itle that says &quot;Barking and Dagenham during World War 2&quot;">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 y="1005840"/>
            <a:ext cx="12191997" cy="4637314"/>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67851" y="5238206"/>
            <a:ext cx="1624148" cy="1618351"/>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79263C-F9AB-E861-1051-959ECD68FDF0}"/>
              </a:ext>
            </a:extLst>
          </p:cNvPr>
          <p:cNvSpPr>
            <a:spLocks noGrp="1"/>
          </p:cNvSpPr>
          <p:nvPr>
            <p:ph type="ctrTitle"/>
          </p:nvPr>
        </p:nvSpPr>
        <p:spPr>
          <a:xfrm>
            <a:off x="1524000" y="-2633717"/>
            <a:ext cx="9144000" cy="2387600"/>
          </a:xfrm>
        </p:spPr>
        <p:txBody>
          <a:bodyPr/>
          <a:lstStyle/>
          <a:p>
            <a:r>
              <a:rPr lang="en-US" dirty="0"/>
              <a:t>Air raid shelters</a:t>
            </a:r>
          </a:p>
        </p:txBody>
      </p:sp>
      <p:sp>
        <p:nvSpPr>
          <p:cNvPr id="7" name="TextBox 6">
            <a:extLst>
              <a:ext uri="{FF2B5EF4-FFF2-40B4-BE49-F238E27FC236}">
                <a16:creationId xmlns:a16="http://schemas.microsoft.com/office/drawing/2014/main" id="{507BF1D6-09C6-1CDB-6EB0-099F760D50BD}"/>
              </a:ext>
            </a:extLst>
          </p:cNvPr>
          <p:cNvSpPr txBox="1"/>
          <p:nvPr/>
        </p:nvSpPr>
        <p:spPr>
          <a:xfrm>
            <a:off x="395416" y="434787"/>
            <a:ext cx="11380573" cy="36740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To survive the constant air raids, specially designed air raid shelters were used.</a:t>
            </a:r>
          </a:p>
        </p:txBody>
      </p:sp>
      <p:pic>
        <p:nvPicPr>
          <p:cNvPr id="5" name="Picture 4" descr="A black and white photograph of metal shelters made of corrugated metal.">
            <a:extLst>
              <a:ext uri="{FF2B5EF4-FFF2-40B4-BE49-F238E27FC236}">
                <a16:creationId xmlns:a16="http://schemas.microsoft.com/office/drawing/2014/main" id="{1A75CE61-9A3A-6869-0C31-A99F3DE1DC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2507" y="983820"/>
            <a:ext cx="3484606" cy="2992582"/>
          </a:xfrm>
          <a:prstGeom prst="rect">
            <a:avLst/>
          </a:prstGeom>
          <a:ln w="19050">
            <a:solidFill>
              <a:schemeClr val="tx1"/>
            </a:solidFill>
          </a:ln>
        </p:spPr>
      </p:pic>
      <p:sp>
        <p:nvSpPr>
          <p:cNvPr id="3" name="TextBox 2">
            <a:extLst>
              <a:ext uri="{FF2B5EF4-FFF2-40B4-BE49-F238E27FC236}">
                <a16:creationId xmlns:a16="http://schemas.microsoft.com/office/drawing/2014/main" id="{BDD312FF-F3EC-AD9D-AF5D-4706880C670E}"/>
              </a:ext>
            </a:extLst>
          </p:cNvPr>
          <p:cNvSpPr txBox="1"/>
          <p:nvPr/>
        </p:nvSpPr>
        <p:spPr>
          <a:xfrm>
            <a:off x="1015312" y="998206"/>
            <a:ext cx="2971800" cy="230832"/>
          </a:xfrm>
          <a:prstGeom prst="rect">
            <a:avLst/>
          </a:prstGeom>
          <a:noFill/>
        </p:spPr>
        <p:txBody>
          <a:bodyPr wrap="square" rtlCol="0">
            <a:spAutoFit/>
          </a:bodyPr>
          <a:lstStyle/>
          <a:p>
            <a:pPr algn="r"/>
            <a:r>
              <a:rPr lang="en-GB" sz="900" dirty="0">
                <a:solidFill>
                  <a:schemeClr val="tx1">
                    <a:alpha val="73000"/>
                  </a:schemeClr>
                </a:solidFill>
                <a:cs typeface="Arial" panose="020B0604020202020204" pitchFamily="34" charset="0"/>
              </a:rPr>
              <a:t>© </a:t>
            </a:r>
            <a:r>
              <a:rPr lang="en-GB" sz="900" dirty="0" err="1">
                <a:solidFill>
                  <a:schemeClr val="tx1">
                    <a:alpha val="73000"/>
                  </a:schemeClr>
                </a:solidFill>
                <a:cs typeface="Arial" panose="020B0604020202020204" pitchFamily="34" charset="0"/>
              </a:rPr>
              <a:t>Alamy</a:t>
            </a:r>
            <a:r>
              <a:rPr lang="en-GB" sz="900" dirty="0">
                <a:solidFill>
                  <a:schemeClr val="tx1">
                    <a:alpha val="73000"/>
                  </a:schemeClr>
                </a:solidFill>
                <a:cs typeface="Arial" panose="020B0604020202020204" pitchFamily="34" charset="0"/>
              </a:rPr>
              <a:t> Ref: 2HHTK0B </a:t>
            </a:r>
          </a:p>
        </p:txBody>
      </p:sp>
      <p:pic>
        <p:nvPicPr>
          <p:cNvPr id="10" name="Picture 9" descr="A black and white photograph of a metal cage shelter inside a house.">
            <a:extLst>
              <a:ext uri="{FF2B5EF4-FFF2-40B4-BE49-F238E27FC236}">
                <a16:creationId xmlns:a16="http://schemas.microsoft.com/office/drawing/2014/main" id="{A156B0C8-8E77-BF3C-F1BF-18E5862EEBF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70405" y="983820"/>
            <a:ext cx="3484605" cy="2992582"/>
          </a:xfrm>
          <a:prstGeom prst="rect">
            <a:avLst/>
          </a:prstGeom>
          <a:ln w="19050">
            <a:solidFill>
              <a:schemeClr val="tx1"/>
            </a:solidFill>
          </a:ln>
        </p:spPr>
      </p:pic>
      <p:sp>
        <p:nvSpPr>
          <p:cNvPr id="15" name="TextBox 14">
            <a:extLst>
              <a:ext uri="{FF2B5EF4-FFF2-40B4-BE49-F238E27FC236}">
                <a16:creationId xmlns:a16="http://schemas.microsoft.com/office/drawing/2014/main" id="{3BCF5162-D198-F992-2DBC-F2F889F87B3F}"/>
              </a:ext>
            </a:extLst>
          </p:cNvPr>
          <p:cNvSpPr txBox="1"/>
          <p:nvPr/>
        </p:nvSpPr>
        <p:spPr>
          <a:xfrm>
            <a:off x="4170404" y="991565"/>
            <a:ext cx="2971800" cy="230832"/>
          </a:xfrm>
          <a:prstGeom prst="rect">
            <a:avLst/>
          </a:prstGeom>
          <a:noFill/>
        </p:spPr>
        <p:txBody>
          <a:bodyPr wrap="square" rtlCol="0">
            <a:spAutoFit/>
          </a:bodyPr>
          <a:lstStyle/>
          <a:p>
            <a:r>
              <a:rPr lang="en-GB" sz="900" dirty="0">
                <a:solidFill>
                  <a:schemeClr val="tx1">
                    <a:alpha val="73000"/>
                  </a:schemeClr>
                </a:solidFill>
                <a:cs typeface="Arial" panose="020B0604020202020204" pitchFamily="34" charset="0"/>
              </a:rPr>
              <a:t>© IWM D 2053</a:t>
            </a:r>
          </a:p>
        </p:txBody>
      </p:sp>
      <p:pic>
        <p:nvPicPr>
          <p:cNvPr id="2" name="Picture 1" descr="A black and white photograph of an air raid shelter underground.">
            <a:extLst>
              <a:ext uri="{FF2B5EF4-FFF2-40B4-BE49-F238E27FC236}">
                <a16:creationId xmlns:a16="http://schemas.microsoft.com/office/drawing/2014/main" id="{50CDCFD8-94D0-4BE3-B079-6867C6C4FDA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38303" y="983820"/>
            <a:ext cx="3851190" cy="2992582"/>
          </a:xfrm>
          <a:prstGeom prst="rect">
            <a:avLst/>
          </a:prstGeom>
          <a:ln w="19050">
            <a:solidFill>
              <a:schemeClr val="tx1"/>
            </a:solidFill>
          </a:ln>
        </p:spPr>
      </p:pic>
      <p:sp>
        <p:nvSpPr>
          <p:cNvPr id="16" name="TextBox 15">
            <a:extLst>
              <a:ext uri="{FF2B5EF4-FFF2-40B4-BE49-F238E27FC236}">
                <a16:creationId xmlns:a16="http://schemas.microsoft.com/office/drawing/2014/main" id="{BE3F7AC1-F4D0-5320-6030-6B74056594D0}"/>
              </a:ext>
            </a:extLst>
          </p:cNvPr>
          <p:cNvSpPr txBox="1"/>
          <p:nvPr/>
        </p:nvSpPr>
        <p:spPr>
          <a:xfrm>
            <a:off x="7838301" y="970875"/>
            <a:ext cx="2971800" cy="230832"/>
          </a:xfrm>
          <a:prstGeom prst="rect">
            <a:avLst/>
          </a:prstGeom>
          <a:noFill/>
        </p:spPr>
        <p:txBody>
          <a:bodyPr wrap="square" rtlCol="0">
            <a:spAutoFit/>
          </a:bodyPr>
          <a:lstStyle/>
          <a:p>
            <a:r>
              <a:rPr lang="en-GB" sz="900" dirty="0">
                <a:solidFill>
                  <a:schemeClr val="tx1">
                    <a:alpha val="73000"/>
                  </a:schemeClr>
                </a:solidFill>
                <a:cs typeface="Arial" panose="020B0604020202020204" pitchFamily="34" charset="0"/>
              </a:rPr>
              <a:t>© Public Domain from Wikimedia Commons</a:t>
            </a:r>
          </a:p>
        </p:txBody>
      </p:sp>
      <p:sp>
        <p:nvSpPr>
          <p:cNvPr id="8" name="TextBox 7">
            <a:extLst>
              <a:ext uri="{FF2B5EF4-FFF2-40B4-BE49-F238E27FC236}">
                <a16:creationId xmlns:a16="http://schemas.microsoft.com/office/drawing/2014/main" id="{0BFAC9C4-E058-B418-7E01-75B82A0C0F76}"/>
              </a:ext>
            </a:extLst>
          </p:cNvPr>
          <p:cNvSpPr txBox="1"/>
          <p:nvPr/>
        </p:nvSpPr>
        <p:spPr>
          <a:xfrm>
            <a:off x="395416" y="4224491"/>
            <a:ext cx="3591698"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Anderson shelters were designed to be built in people’s gardens and covered in soil for extra protection.</a:t>
            </a:r>
          </a:p>
        </p:txBody>
      </p:sp>
      <p:sp>
        <p:nvSpPr>
          <p:cNvPr id="13" name="TextBox 12">
            <a:extLst>
              <a:ext uri="{FF2B5EF4-FFF2-40B4-BE49-F238E27FC236}">
                <a16:creationId xmlns:a16="http://schemas.microsoft.com/office/drawing/2014/main" id="{6E85BD2F-05F9-4453-4FA9-C4E72A058022}"/>
              </a:ext>
            </a:extLst>
          </p:cNvPr>
          <p:cNvSpPr txBox="1"/>
          <p:nvPr/>
        </p:nvSpPr>
        <p:spPr>
          <a:xfrm>
            <a:off x="4170405" y="4224491"/>
            <a:ext cx="3484605" cy="154721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Morrison shelters were not as popular as Anderson shelters. They were a metal cage that would protect the people inside if the building collapsed.</a:t>
            </a:r>
          </a:p>
        </p:txBody>
      </p:sp>
      <p:sp>
        <p:nvSpPr>
          <p:cNvPr id="14" name="TextBox 13">
            <a:extLst>
              <a:ext uri="{FF2B5EF4-FFF2-40B4-BE49-F238E27FC236}">
                <a16:creationId xmlns:a16="http://schemas.microsoft.com/office/drawing/2014/main" id="{9B27BC8F-6F14-E160-6796-0E764756FEC3}"/>
              </a:ext>
            </a:extLst>
          </p:cNvPr>
          <p:cNvSpPr txBox="1"/>
          <p:nvPr/>
        </p:nvSpPr>
        <p:spPr>
          <a:xfrm>
            <a:off x="7838301" y="4224491"/>
            <a:ext cx="3851190" cy="154721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Public air raid shelters were often the basements of buildings or even London Underground stations, as well as purpose-built Street Shelters</a:t>
            </a:r>
          </a:p>
        </p:txBody>
      </p:sp>
    </p:spTree>
    <p:extLst>
      <p:ext uri="{BB962C8B-B14F-4D97-AF65-F5344CB8AC3E}">
        <p14:creationId xmlns:p14="http://schemas.microsoft.com/office/powerpoint/2010/main" val="160510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3" grpId="0"/>
      <p:bldP spid="15" grpId="0"/>
      <p:bldP spid="16" grpId="0"/>
      <p:bldP spid="8"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B1359-F6BC-A501-AC75-C838BC84EFDF}"/>
              </a:ext>
            </a:extLst>
          </p:cNvPr>
          <p:cNvSpPr>
            <a:spLocks noGrp="1"/>
          </p:cNvSpPr>
          <p:nvPr>
            <p:ph type="ctrTitle"/>
          </p:nvPr>
        </p:nvSpPr>
        <p:spPr>
          <a:xfrm>
            <a:off x="1524000" y="-2839725"/>
            <a:ext cx="9144000" cy="2387600"/>
          </a:xfrm>
        </p:spPr>
        <p:txBody>
          <a:bodyPr/>
          <a:lstStyle/>
          <a:p>
            <a:r>
              <a:rPr lang="en-US" dirty="0"/>
              <a:t>Air raid precautions</a:t>
            </a:r>
          </a:p>
        </p:txBody>
      </p:sp>
      <p:sp>
        <p:nvSpPr>
          <p:cNvPr id="7" name="TextBox 6">
            <a:extLst>
              <a:ext uri="{FF2B5EF4-FFF2-40B4-BE49-F238E27FC236}">
                <a16:creationId xmlns:a16="http://schemas.microsoft.com/office/drawing/2014/main" id="{507BF1D6-09C6-1CDB-6EB0-099F760D50BD}"/>
              </a:ext>
            </a:extLst>
          </p:cNvPr>
          <p:cNvSpPr txBox="1"/>
          <p:nvPr/>
        </p:nvSpPr>
        <p:spPr>
          <a:xfrm>
            <a:off x="420130" y="457595"/>
            <a:ext cx="6524368"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To make it harder for German bombers to locate buildings at night, all windows had to be covered with heavy curtains, cardboard or paint so no light could escape.  This was called the blackout.</a:t>
            </a:r>
          </a:p>
        </p:txBody>
      </p:sp>
      <p:sp>
        <p:nvSpPr>
          <p:cNvPr id="9" name="TextBox 8">
            <a:extLst>
              <a:ext uri="{FF2B5EF4-FFF2-40B4-BE49-F238E27FC236}">
                <a16:creationId xmlns:a16="http://schemas.microsoft.com/office/drawing/2014/main" id="{CB6E8548-D06D-1076-580D-E30BE22958C4}"/>
              </a:ext>
            </a:extLst>
          </p:cNvPr>
          <p:cNvSpPr txBox="1"/>
          <p:nvPr/>
        </p:nvSpPr>
        <p:spPr>
          <a:xfrm>
            <a:off x="420130" y="1845671"/>
            <a:ext cx="6524368" cy="184217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ARP (Air Raid Precautions) wardens would make sure that the blackout was being carried out properly. They also sounded the warning sirens, guided people to public shelters, issued and checked gas masks, rescued people from bombed out buildings and found places to stay for those who had lost their homes.</a:t>
            </a:r>
          </a:p>
        </p:txBody>
      </p:sp>
      <p:pic>
        <p:nvPicPr>
          <p:cNvPr id="4" name="Picture 3"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6E883F48-F8FC-84FD-6002-BB10016C19A7}"/>
              </a:ext>
            </a:extLst>
          </p:cNvPr>
          <p:cNvPicPr>
            <a:picLocks noChangeAspect="1"/>
          </p:cNvPicPr>
          <p:nvPr/>
        </p:nvPicPr>
        <p:blipFill>
          <a:blip r:embed="rId3"/>
          <a:stretch>
            <a:fillRect/>
          </a:stretch>
        </p:blipFill>
        <p:spPr>
          <a:xfrm>
            <a:off x="7327557" y="419003"/>
            <a:ext cx="3976090" cy="6073184"/>
          </a:xfrm>
          <a:prstGeom prst="rect">
            <a:avLst/>
          </a:prstGeom>
          <a:ln w="19050">
            <a:solidFill>
              <a:schemeClr val="tx1"/>
            </a:solidFill>
          </a:ln>
        </p:spPr>
      </p:pic>
      <p:sp>
        <p:nvSpPr>
          <p:cNvPr id="16" name="TextBox 15">
            <a:extLst>
              <a:ext uri="{FF2B5EF4-FFF2-40B4-BE49-F238E27FC236}">
                <a16:creationId xmlns:a16="http://schemas.microsoft.com/office/drawing/2014/main" id="{BE3F7AC1-F4D0-5320-6030-6B74056594D0}"/>
              </a:ext>
            </a:extLst>
          </p:cNvPr>
          <p:cNvSpPr txBox="1"/>
          <p:nvPr/>
        </p:nvSpPr>
        <p:spPr>
          <a:xfrm>
            <a:off x="7327557" y="442938"/>
            <a:ext cx="2971800" cy="230832"/>
          </a:xfrm>
          <a:prstGeom prst="rect">
            <a:avLst/>
          </a:prstGeom>
          <a:noFill/>
        </p:spPr>
        <p:txBody>
          <a:bodyPr wrap="square" rtlCol="0">
            <a:spAutoFit/>
          </a:bodyPr>
          <a:lstStyle/>
          <a:p>
            <a:r>
              <a:rPr lang="en-GB" sz="900" dirty="0">
                <a:solidFill>
                  <a:schemeClr val="bg1">
                    <a:alpha val="73000"/>
                  </a:schemeClr>
                </a:solidFill>
                <a:cs typeface="Arial" panose="020B0604020202020204" pitchFamily="34" charset="0"/>
              </a:rPr>
              <a:t>© Public Domain from Wikimedia Commons</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4254337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72EE8-D121-216A-7485-8F57F5FEC3FB}"/>
              </a:ext>
            </a:extLst>
          </p:cNvPr>
          <p:cNvSpPr>
            <a:spLocks noGrp="1"/>
          </p:cNvSpPr>
          <p:nvPr>
            <p:ph type="ctrTitle"/>
          </p:nvPr>
        </p:nvSpPr>
        <p:spPr>
          <a:xfrm>
            <a:off x="1524000" y="-2649048"/>
            <a:ext cx="9144000" cy="2387600"/>
          </a:xfrm>
        </p:spPr>
        <p:txBody>
          <a:bodyPr/>
          <a:lstStyle/>
          <a:p>
            <a:r>
              <a:rPr lang="en-US" dirty="0"/>
              <a:t>Rationing</a:t>
            </a:r>
          </a:p>
        </p:txBody>
      </p:sp>
      <p:sp>
        <p:nvSpPr>
          <p:cNvPr id="7" name="TextBox 6">
            <a:extLst>
              <a:ext uri="{FF2B5EF4-FFF2-40B4-BE49-F238E27FC236}">
                <a16:creationId xmlns:a16="http://schemas.microsoft.com/office/drawing/2014/main" id="{507BF1D6-09C6-1CDB-6EB0-099F760D50BD}"/>
              </a:ext>
            </a:extLst>
          </p:cNvPr>
          <p:cNvSpPr txBox="1"/>
          <p:nvPr/>
        </p:nvSpPr>
        <p:spPr>
          <a:xfrm>
            <a:off x="420130" y="457595"/>
            <a:ext cx="6524368" cy="154721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During World War 2, the UK had rationing because there weren't enough things like food and clothes for everyone. Rationing was a fair way to make sure everyone got their share of these things. It also helped save resources for the war and encouraged people to use things wisely. </a:t>
            </a:r>
          </a:p>
        </p:txBody>
      </p:sp>
      <p:pic>
        <p:nvPicPr>
          <p:cNvPr id="2" name="Picture 1" descr="A photo of a rationing card from world war 2 for a clothing book, dated 1943-44">
            <a:extLst>
              <a:ext uri="{FF2B5EF4-FFF2-40B4-BE49-F238E27FC236}">
                <a16:creationId xmlns:a16="http://schemas.microsoft.com/office/drawing/2014/main" id="{3718DCB7-1887-2F58-0D9E-7F9F229142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44498" y="457595"/>
            <a:ext cx="4348936" cy="5921473"/>
          </a:xfrm>
          <a:prstGeom prst="rect">
            <a:avLst/>
          </a:prstGeom>
          <a:ln w="19050">
            <a:solidFill>
              <a:schemeClr val="tx1"/>
            </a:solidFill>
          </a:ln>
        </p:spPr>
      </p:pic>
      <p:sp>
        <p:nvSpPr>
          <p:cNvPr id="16" name="TextBox 15">
            <a:extLst>
              <a:ext uri="{FF2B5EF4-FFF2-40B4-BE49-F238E27FC236}">
                <a16:creationId xmlns:a16="http://schemas.microsoft.com/office/drawing/2014/main" id="{BE3F7AC1-F4D0-5320-6030-6B74056594D0}"/>
              </a:ext>
            </a:extLst>
          </p:cNvPr>
          <p:cNvSpPr txBox="1"/>
          <p:nvPr/>
        </p:nvSpPr>
        <p:spPr>
          <a:xfrm>
            <a:off x="6944498" y="6148236"/>
            <a:ext cx="2971800" cy="230832"/>
          </a:xfrm>
          <a:prstGeom prst="rect">
            <a:avLst/>
          </a:prstGeom>
          <a:noFill/>
        </p:spPr>
        <p:txBody>
          <a:bodyPr wrap="square" rtlCol="0">
            <a:spAutoFit/>
          </a:bodyPr>
          <a:lstStyle/>
          <a:p>
            <a:r>
              <a:rPr lang="en-GB" sz="900" dirty="0">
                <a:solidFill>
                  <a:schemeClr val="bg1">
                    <a:alpha val="73000"/>
                  </a:schemeClr>
                </a:solidFill>
                <a:cs typeface="Arial" panose="020B0604020202020204" pitchFamily="34" charset="0"/>
              </a:rPr>
              <a:t>© </a:t>
            </a:r>
            <a:r>
              <a:rPr lang="en-GB" sz="900" dirty="0" err="1">
                <a:solidFill>
                  <a:schemeClr val="bg1">
                    <a:alpha val="73000"/>
                  </a:schemeClr>
                </a:solidFill>
                <a:cs typeface="Arial" panose="020B0604020202020204" pitchFamily="34" charset="0"/>
              </a:rPr>
              <a:t>Alamy</a:t>
            </a:r>
            <a:r>
              <a:rPr lang="en-GB" sz="900" dirty="0">
                <a:solidFill>
                  <a:schemeClr val="bg1">
                    <a:alpha val="73000"/>
                  </a:schemeClr>
                </a:solidFill>
                <a:cs typeface="Arial" panose="020B0604020202020204" pitchFamily="34" charset="0"/>
              </a:rPr>
              <a:t> Ref: BJN2PY</a:t>
            </a:r>
          </a:p>
        </p:txBody>
      </p:sp>
      <p:sp>
        <p:nvSpPr>
          <p:cNvPr id="9" name="TextBox 8">
            <a:extLst>
              <a:ext uri="{FF2B5EF4-FFF2-40B4-BE49-F238E27FC236}">
                <a16:creationId xmlns:a16="http://schemas.microsoft.com/office/drawing/2014/main" id="{CB6E8548-D06D-1076-580D-E30BE22958C4}"/>
              </a:ext>
            </a:extLst>
          </p:cNvPr>
          <p:cNvSpPr txBox="1"/>
          <p:nvPr/>
        </p:nvSpPr>
        <p:spPr>
          <a:xfrm>
            <a:off x="420130" y="2172635"/>
            <a:ext cx="6524368" cy="66236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Each person had a ration book with coupons for a certain amount of food and other goods each week. </a:t>
            </a:r>
          </a:p>
        </p:txBody>
      </p:sp>
      <p:pic>
        <p:nvPicPr>
          <p:cNvPr id="3" name="Picture 2">
            <a:extLst>
              <a:ext uri="{FF2B5EF4-FFF2-40B4-BE49-F238E27FC236}">
                <a16:creationId xmlns:a16="http://schemas.microsoft.com/office/drawing/2014/main" id="{027F9134-AB43-0D9F-C9CE-9CE27F364C3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02659" y="6079134"/>
            <a:ext cx="362802" cy="257780"/>
          </a:xfrm>
          <a:prstGeom prst="rect">
            <a:avLst/>
          </a:prstGeom>
        </p:spPr>
      </p:pic>
      <p:sp>
        <p:nvSpPr>
          <p:cNvPr id="5" name="TextBox 4">
            <a:extLst>
              <a:ext uri="{FF2B5EF4-FFF2-40B4-BE49-F238E27FC236}">
                <a16:creationId xmlns:a16="http://schemas.microsoft.com/office/drawing/2014/main" id="{F948BF14-75D5-8789-67FC-79614D5018F2}"/>
              </a:ext>
            </a:extLst>
          </p:cNvPr>
          <p:cNvSpPr txBox="1"/>
          <p:nvPr/>
        </p:nvSpPr>
        <p:spPr>
          <a:xfrm>
            <a:off x="3616033" y="6028972"/>
            <a:ext cx="5181071" cy="350096"/>
          </a:xfrm>
          <a:prstGeom prst="rect">
            <a:avLst/>
          </a:prstGeom>
          <a:noFill/>
        </p:spPr>
        <p:txBody>
          <a:bodyPr wrap="square">
            <a:spAutoFit/>
          </a:bodyPr>
          <a:lstStyle/>
          <a:p>
            <a:pPr>
              <a:lnSpc>
                <a:spcPts val="2220"/>
              </a:lnSpc>
              <a:spcBef>
                <a:spcPts val="1200"/>
              </a:spcBef>
            </a:pPr>
            <a:r>
              <a:rPr lang="en-GB" sz="1200" dirty="0">
                <a:latin typeface="Linkpen 17a Print" panose="03050602060000000000" pitchFamily="66" charset="77"/>
              </a:rPr>
              <a:t>A clothing book from World War 2.</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71894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uiExpand="1" build="p"/>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1BB5C-49BC-8AC8-D66C-5D4386B15E03}"/>
              </a:ext>
            </a:extLst>
          </p:cNvPr>
          <p:cNvSpPr>
            <a:spLocks noGrp="1"/>
          </p:cNvSpPr>
          <p:nvPr>
            <p:ph type="ctrTitle"/>
          </p:nvPr>
        </p:nvSpPr>
        <p:spPr>
          <a:xfrm>
            <a:off x="1524000" y="-2690512"/>
            <a:ext cx="9144000" cy="2387600"/>
          </a:xfrm>
        </p:spPr>
        <p:txBody>
          <a:bodyPr/>
          <a:lstStyle/>
          <a:p>
            <a:r>
              <a:rPr lang="en-US" dirty="0"/>
              <a:t>Women’s Land Army</a:t>
            </a:r>
          </a:p>
        </p:txBody>
      </p:sp>
      <p:sp>
        <p:nvSpPr>
          <p:cNvPr id="7" name="TextBox 6">
            <a:extLst>
              <a:ext uri="{FF2B5EF4-FFF2-40B4-BE49-F238E27FC236}">
                <a16:creationId xmlns:a16="http://schemas.microsoft.com/office/drawing/2014/main" id="{507BF1D6-09C6-1CDB-6EB0-099F760D50BD}"/>
              </a:ext>
            </a:extLst>
          </p:cNvPr>
          <p:cNvSpPr txBox="1"/>
          <p:nvPr/>
        </p:nvSpPr>
        <p:spPr>
          <a:xfrm>
            <a:off x="488962" y="457595"/>
            <a:ext cx="3366346" cy="957313"/>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A shortage of farm workers meant that Britain was in danger of running out of food. </a:t>
            </a:r>
          </a:p>
        </p:txBody>
      </p:sp>
      <p:pic>
        <p:nvPicPr>
          <p:cNvPr id="4" name="Picture 3" descr="A poster of a woman driving a red tractor. The text at the top says &quot;A Vital War Job&quot;. The text under this says &quot;Join the woman's land army&quot;. The text at the bottom says &quot;A healthy open-air life&quot;.">
            <a:extLst>
              <a:ext uri="{FF2B5EF4-FFF2-40B4-BE49-F238E27FC236}">
                <a16:creationId xmlns:a16="http://schemas.microsoft.com/office/drawing/2014/main" id="{3B543185-9FF4-59A4-15D4-E74D8E2CB435}"/>
              </a:ext>
            </a:extLst>
          </p:cNvPr>
          <p:cNvPicPr>
            <a:picLocks noChangeAspect="1"/>
          </p:cNvPicPr>
          <p:nvPr/>
        </p:nvPicPr>
        <p:blipFill>
          <a:blip r:embed="rId3"/>
          <a:stretch>
            <a:fillRect/>
          </a:stretch>
        </p:blipFill>
        <p:spPr>
          <a:xfrm>
            <a:off x="4047814" y="405848"/>
            <a:ext cx="4096371" cy="6046304"/>
          </a:xfrm>
          <a:prstGeom prst="rect">
            <a:avLst/>
          </a:prstGeom>
          <a:ln w="19050">
            <a:solidFill>
              <a:schemeClr val="tx1"/>
            </a:solidFill>
          </a:ln>
        </p:spPr>
      </p:pic>
      <p:sp>
        <p:nvSpPr>
          <p:cNvPr id="16" name="TextBox 15">
            <a:extLst>
              <a:ext uri="{FF2B5EF4-FFF2-40B4-BE49-F238E27FC236}">
                <a16:creationId xmlns:a16="http://schemas.microsoft.com/office/drawing/2014/main" id="{BE3F7AC1-F4D0-5320-6030-6B74056594D0}"/>
              </a:ext>
            </a:extLst>
          </p:cNvPr>
          <p:cNvSpPr txBox="1"/>
          <p:nvPr/>
        </p:nvSpPr>
        <p:spPr>
          <a:xfrm>
            <a:off x="4023100" y="405488"/>
            <a:ext cx="2971800" cy="230832"/>
          </a:xfrm>
          <a:prstGeom prst="rect">
            <a:avLst/>
          </a:prstGeom>
          <a:noFill/>
        </p:spPr>
        <p:txBody>
          <a:bodyPr wrap="square" rtlCol="0">
            <a:spAutoFit/>
          </a:bodyPr>
          <a:lstStyle/>
          <a:p>
            <a:r>
              <a:rPr lang="en-GB" sz="900" dirty="0">
                <a:solidFill>
                  <a:schemeClr val="bg1"/>
                </a:solidFill>
                <a:cs typeface="Arial" panose="020B0604020202020204" pitchFamily="34" charset="0"/>
              </a:rPr>
              <a:t>© IWM </a:t>
            </a:r>
            <a:r>
              <a:rPr lang="en-GB" sz="900" dirty="0" err="1">
                <a:solidFill>
                  <a:schemeClr val="bg1"/>
                </a:solidFill>
                <a:cs typeface="Arial" panose="020B0604020202020204" pitchFamily="34" charset="0"/>
              </a:rPr>
              <a:t>Art.IWM</a:t>
            </a:r>
            <a:r>
              <a:rPr lang="en-GB" sz="900" dirty="0">
                <a:solidFill>
                  <a:schemeClr val="bg1"/>
                </a:solidFill>
                <a:cs typeface="Arial" panose="020B0604020202020204" pitchFamily="34" charset="0"/>
              </a:rPr>
              <a:t> PST 16606</a:t>
            </a:r>
          </a:p>
        </p:txBody>
      </p:sp>
      <p:sp>
        <p:nvSpPr>
          <p:cNvPr id="9" name="TextBox 8">
            <a:extLst>
              <a:ext uri="{FF2B5EF4-FFF2-40B4-BE49-F238E27FC236}">
                <a16:creationId xmlns:a16="http://schemas.microsoft.com/office/drawing/2014/main" id="{CB6E8548-D06D-1076-580D-E30BE22958C4}"/>
              </a:ext>
            </a:extLst>
          </p:cNvPr>
          <p:cNvSpPr txBox="1"/>
          <p:nvPr/>
        </p:nvSpPr>
        <p:spPr>
          <a:xfrm>
            <a:off x="8336691" y="457595"/>
            <a:ext cx="3366348" cy="2727029"/>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The Land Army was a group of women who worked on farms during World War 2. The women did jobs like planting crops, taking care of animals, and harvesting food. They worked hard to make sure there was enough food for everyone. </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408835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A80171-2C00-DD70-B3FF-FE105A5AB6B9}"/>
              </a:ext>
            </a:extLst>
          </p:cNvPr>
          <p:cNvSpPr>
            <a:spLocks noGrp="1"/>
          </p:cNvSpPr>
          <p:nvPr>
            <p:ph type="ctrTitle"/>
          </p:nvPr>
        </p:nvSpPr>
        <p:spPr>
          <a:xfrm>
            <a:off x="1524000" y="-2814684"/>
            <a:ext cx="9144000" cy="2387600"/>
          </a:xfrm>
        </p:spPr>
        <p:txBody>
          <a:bodyPr/>
          <a:lstStyle/>
          <a:p>
            <a:r>
              <a:rPr lang="en-US" dirty="0"/>
              <a:t>Bravery</a:t>
            </a:r>
          </a:p>
        </p:txBody>
      </p:sp>
      <p:pic>
        <p:nvPicPr>
          <p:cNvPr id="2" name="Picture 1" descr="A silhouette of a woman and a man. The woman is on the left, the man is on the right,">
            <a:extLst>
              <a:ext uri="{FF2B5EF4-FFF2-40B4-BE49-F238E27FC236}">
                <a16:creationId xmlns:a16="http://schemas.microsoft.com/office/drawing/2014/main" id="{480F31A8-52A8-5432-CA91-F0D081AD1FE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3279" cy="6857279"/>
          </a:xfrm>
          <a:prstGeom prst="rect">
            <a:avLst/>
          </a:prstGeom>
        </p:spPr>
      </p:pic>
      <p:sp>
        <p:nvSpPr>
          <p:cNvPr id="7" name="TextBox 6">
            <a:extLst>
              <a:ext uri="{FF2B5EF4-FFF2-40B4-BE49-F238E27FC236}">
                <a16:creationId xmlns:a16="http://schemas.microsoft.com/office/drawing/2014/main" id="{507BF1D6-09C6-1CDB-6EB0-099F760D50BD}"/>
              </a:ext>
            </a:extLst>
          </p:cNvPr>
          <p:cNvSpPr txBox="1"/>
          <p:nvPr/>
        </p:nvSpPr>
        <p:spPr>
          <a:xfrm>
            <a:off x="4151376" y="1396964"/>
            <a:ext cx="3529584" cy="1862048"/>
          </a:xfrm>
          <a:prstGeom prst="rect">
            <a:avLst/>
          </a:prstGeom>
          <a:noFill/>
        </p:spPr>
        <p:txBody>
          <a:bodyPr wrap="square">
            <a:spAutoFit/>
          </a:bodyPr>
          <a:lstStyle/>
          <a:p>
            <a:pPr algn="ctr">
              <a:lnSpc>
                <a:spcPts val="2320"/>
              </a:lnSpc>
              <a:spcBef>
                <a:spcPts val="1200"/>
              </a:spcBef>
            </a:pPr>
            <a:r>
              <a:rPr lang="en-GB" sz="2000" dirty="0">
                <a:latin typeface="Linkpen 17a Print" panose="03050602060000000000" pitchFamily="66" charset="77"/>
              </a:rPr>
              <a:t>Whether they were away at war or working hard at home, the people of Barking and Dagenham lived through an incredibly difficult time between 1939 and 1945.</a:t>
            </a:r>
          </a:p>
        </p:txBody>
      </p:sp>
      <p:sp>
        <p:nvSpPr>
          <p:cNvPr id="3" name="TextBox 2">
            <a:extLst>
              <a:ext uri="{FF2B5EF4-FFF2-40B4-BE49-F238E27FC236}">
                <a16:creationId xmlns:a16="http://schemas.microsoft.com/office/drawing/2014/main" id="{1E25BBBE-4D25-D681-7CDB-67F1CEA4CB36}"/>
              </a:ext>
            </a:extLst>
          </p:cNvPr>
          <p:cNvSpPr txBox="1"/>
          <p:nvPr/>
        </p:nvSpPr>
        <p:spPr>
          <a:xfrm>
            <a:off x="3863911" y="4256844"/>
            <a:ext cx="4464176" cy="977191"/>
          </a:xfrm>
          <a:prstGeom prst="rect">
            <a:avLst/>
          </a:prstGeom>
          <a:noFill/>
        </p:spPr>
        <p:txBody>
          <a:bodyPr wrap="square">
            <a:spAutoFit/>
          </a:bodyPr>
          <a:lstStyle/>
          <a:p>
            <a:pPr algn="ctr">
              <a:lnSpc>
                <a:spcPts val="2320"/>
              </a:lnSpc>
              <a:spcBef>
                <a:spcPts val="1200"/>
              </a:spcBef>
            </a:pPr>
            <a:r>
              <a:rPr lang="en-GB" sz="2000" dirty="0">
                <a:latin typeface="Linkpen 17a Print" panose="03050602060000000000" pitchFamily="66" charset="77"/>
              </a:rPr>
              <a:t>Their bravery and fighting spirit made a huge contribution to the area and Britain as a whole. </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187259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BB2DD7-6C29-6C8C-0084-84B02DF8EC1E}"/>
              </a:ext>
            </a:extLst>
          </p:cNvPr>
          <p:cNvSpPr>
            <a:spLocks noGrp="1"/>
          </p:cNvSpPr>
          <p:nvPr>
            <p:ph type="ctrTitle"/>
          </p:nvPr>
        </p:nvSpPr>
        <p:spPr>
          <a:xfrm>
            <a:off x="1524000" y="-2830011"/>
            <a:ext cx="9144000" cy="2387600"/>
          </a:xfrm>
        </p:spPr>
        <p:txBody>
          <a:bodyPr/>
          <a:lstStyle/>
          <a:p>
            <a:r>
              <a:rPr lang="en-US" dirty="0"/>
              <a:t>World War 2</a:t>
            </a:r>
          </a:p>
        </p:txBody>
      </p:sp>
      <p:pic>
        <p:nvPicPr>
          <p:cNvPr id="2" name="Picture 1" descr="A photograph group of soldiers in green uniforms&#10;">
            <a:extLst>
              <a:ext uri="{FF2B5EF4-FFF2-40B4-BE49-F238E27FC236}">
                <a16:creationId xmlns:a16="http://schemas.microsoft.com/office/drawing/2014/main" id="{A7FE00CA-71B0-A1F4-2E93-5CC25763C6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774" y="428354"/>
            <a:ext cx="6550221" cy="4365078"/>
          </a:xfrm>
          <a:prstGeom prst="rect">
            <a:avLst/>
          </a:prstGeom>
          <a:ln w="19050">
            <a:solidFill>
              <a:schemeClr val="tx1"/>
            </a:solidFill>
          </a:ln>
        </p:spPr>
      </p:pic>
      <p:sp>
        <p:nvSpPr>
          <p:cNvPr id="10" name="TextBox 9">
            <a:extLst>
              <a:ext uri="{FF2B5EF4-FFF2-40B4-BE49-F238E27FC236}">
                <a16:creationId xmlns:a16="http://schemas.microsoft.com/office/drawing/2014/main" id="{2F2D8048-D088-97C2-A320-0FE66D5A33CD}"/>
              </a:ext>
            </a:extLst>
          </p:cNvPr>
          <p:cNvSpPr txBox="1"/>
          <p:nvPr/>
        </p:nvSpPr>
        <p:spPr>
          <a:xfrm>
            <a:off x="480774" y="428354"/>
            <a:ext cx="2971800" cy="230832"/>
          </a:xfrm>
          <a:prstGeom prst="rect">
            <a:avLst/>
          </a:prstGeom>
          <a:noFill/>
        </p:spPr>
        <p:txBody>
          <a:bodyPr wrap="square" rtlCol="0">
            <a:spAutoFit/>
          </a:bodyPr>
          <a:lstStyle/>
          <a:p>
            <a:r>
              <a:rPr lang="en-GB" sz="900" dirty="0">
                <a:solidFill>
                  <a:schemeClr val="bg1">
                    <a:alpha val="44000"/>
                  </a:schemeClr>
                </a:solidFill>
                <a:cs typeface="Arial" panose="020B0604020202020204" pitchFamily="34" charset="0"/>
              </a:rPr>
              <a:t>© </a:t>
            </a:r>
            <a:r>
              <a:rPr lang="en-GB" sz="900" dirty="0" err="1">
                <a:solidFill>
                  <a:schemeClr val="bg1">
                    <a:alpha val="44000"/>
                  </a:schemeClr>
                </a:solidFill>
                <a:cs typeface="Arial" panose="020B0604020202020204" pitchFamily="34" charset="0"/>
              </a:rPr>
              <a:t>Envato</a:t>
            </a:r>
            <a:r>
              <a:rPr lang="en-GB" sz="900" dirty="0">
                <a:solidFill>
                  <a:schemeClr val="bg1">
                    <a:alpha val="44000"/>
                  </a:schemeClr>
                </a:solidFill>
                <a:cs typeface="Arial" panose="020B0604020202020204" pitchFamily="34" charset="0"/>
              </a:rPr>
              <a:t> Elements PBTECYS</a:t>
            </a:r>
          </a:p>
        </p:txBody>
      </p:sp>
      <p:sp>
        <p:nvSpPr>
          <p:cNvPr id="7" name="TextBox 6">
            <a:extLst>
              <a:ext uri="{FF2B5EF4-FFF2-40B4-BE49-F238E27FC236}">
                <a16:creationId xmlns:a16="http://schemas.microsoft.com/office/drawing/2014/main" id="{507BF1D6-09C6-1CDB-6EB0-099F760D50BD}"/>
              </a:ext>
            </a:extLst>
          </p:cNvPr>
          <p:cNvSpPr txBox="1"/>
          <p:nvPr/>
        </p:nvSpPr>
        <p:spPr>
          <a:xfrm>
            <a:off x="7191632" y="457201"/>
            <a:ext cx="4519594"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World War 2 was a global conflict that took place from 1939 to 1945. It involved many countries around the world, including Britain.</a:t>
            </a:r>
          </a:p>
        </p:txBody>
      </p:sp>
      <p:sp>
        <p:nvSpPr>
          <p:cNvPr id="11" name="TextBox 10">
            <a:extLst>
              <a:ext uri="{FF2B5EF4-FFF2-40B4-BE49-F238E27FC236}">
                <a16:creationId xmlns:a16="http://schemas.microsoft.com/office/drawing/2014/main" id="{B9FD0247-E5B2-DB1B-ED80-B96F0781C6F6}"/>
              </a:ext>
            </a:extLst>
          </p:cNvPr>
          <p:cNvSpPr txBox="1"/>
          <p:nvPr/>
        </p:nvSpPr>
        <p:spPr>
          <a:xfrm>
            <a:off x="7191632" y="1820563"/>
            <a:ext cx="4519594" cy="957313"/>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The war began when Germany, led by Adolf Hitler, invaded Poland in September 1939. </a:t>
            </a:r>
          </a:p>
        </p:txBody>
      </p:sp>
      <p:pic>
        <p:nvPicPr>
          <p:cNvPr id="9" name="Picture 8" descr="A timeline going from AD 1900 to AD 2020. There are three boxes on the line, the first says &quot;1st September 1939 - Start of World War 2&quot;&#10;The second says 2nd September 1945 - End of World War 2.&#10;The third says &quot;you are here&quot; over the 2023 mark. ">
            <a:extLst>
              <a:ext uri="{FF2B5EF4-FFF2-40B4-BE49-F238E27FC236}">
                <a16:creationId xmlns:a16="http://schemas.microsoft.com/office/drawing/2014/main" id="{8C4BC1D9-12AD-D5CE-05EA-CE9D1CCD768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723"/>
            <a:ext cx="12193277" cy="6857277"/>
          </a:xfrm>
          <a:prstGeom prst="rect">
            <a:avLst/>
          </a:prstGeom>
        </p:spPr>
      </p:pic>
    </p:spTree>
    <p:extLst>
      <p:ext uri="{BB962C8B-B14F-4D97-AF65-F5344CB8AC3E}">
        <p14:creationId xmlns:p14="http://schemas.microsoft.com/office/powerpoint/2010/main" val="102531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fade">
                                      <p:cBhvr>
                                        <p:cTn id="16" dur="500"/>
                                        <p:tgtEl>
                                          <p:spTgt spid="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1"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E122C-C1EE-7B6A-FFCF-D4E1360D3040}"/>
              </a:ext>
            </a:extLst>
          </p:cNvPr>
          <p:cNvSpPr>
            <a:spLocks noGrp="1"/>
          </p:cNvSpPr>
          <p:nvPr>
            <p:ph type="ctrTitle"/>
          </p:nvPr>
        </p:nvSpPr>
        <p:spPr>
          <a:xfrm>
            <a:off x="1524000" y="-2921762"/>
            <a:ext cx="9144000" cy="2387600"/>
          </a:xfrm>
        </p:spPr>
        <p:txBody>
          <a:bodyPr/>
          <a:lstStyle/>
          <a:p>
            <a:r>
              <a:rPr lang="en-US" dirty="0"/>
              <a:t>Evacuation</a:t>
            </a:r>
          </a:p>
        </p:txBody>
      </p:sp>
      <p:sp>
        <p:nvSpPr>
          <p:cNvPr id="7" name="TextBox 6">
            <a:extLst>
              <a:ext uri="{FF2B5EF4-FFF2-40B4-BE49-F238E27FC236}">
                <a16:creationId xmlns:a16="http://schemas.microsoft.com/office/drawing/2014/main" id="{507BF1D6-09C6-1CDB-6EB0-099F760D50BD}"/>
              </a:ext>
            </a:extLst>
          </p:cNvPr>
          <p:cNvSpPr txBox="1"/>
          <p:nvPr/>
        </p:nvSpPr>
        <p:spPr>
          <a:xfrm>
            <a:off x="480773" y="395416"/>
            <a:ext cx="11230453" cy="66236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As the threat of war grew, Britain prepared to evacuate children away from the dangerous cities to the relative safety of the countryside.</a:t>
            </a:r>
          </a:p>
        </p:txBody>
      </p:sp>
      <p:sp>
        <p:nvSpPr>
          <p:cNvPr id="11" name="TextBox 10">
            <a:extLst>
              <a:ext uri="{FF2B5EF4-FFF2-40B4-BE49-F238E27FC236}">
                <a16:creationId xmlns:a16="http://schemas.microsoft.com/office/drawing/2014/main" id="{B9FD0247-E5B2-DB1B-ED80-B96F0781C6F6}"/>
              </a:ext>
            </a:extLst>
          </p:cNvPr>
          <p:cNvSpPr txBox="1"/>
          <p:nvPr/>
        </p:nvSpPr>
        <p:spPr>
          <a:xfrm>
            <a:off x="480773" y="1082491"/>
            <a:ext cx="11230453" cy="66236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On the 2nd of September, 1939, just 24 hours before war was declared, around 15,000 children left Barking on trains to Somerset and the safety of the countryside.</a:t>
            </a:r>
          </a:p>
        </p:txBody>
      </p:sp>
      <p:pic>
        <p:nvPicPr>
          <p:cNvPr id="3" name="Picture 2" descr="A black and white photograph of children walking on the pavement with packed bags.">
            <a:extLst>
              <a:ext uri="{FF2B5EF4-FFF2-40B4-BE49-F238E27FC236}">
                <a16:creationId xmlns:a16="http://schemas.microsoft.com/office/drawing/2014/main" id="{A008589D-8005-3FAF-B94C-7D1067A44079}"/>
              </a:ext>
            </a:extLst>
          </p:cNvPr>
          <p:cNvPicPr>
            <a:picLocks noChangeAspect="1"/>
          </p:cNvPicPr>
          <p:nvPr/>
        </p:nvPicPr>
        <p:blipFill>
          <a:blip r:embed="rId3"/>
          <a:stretch>
            <a:fillRect/>
          </a:stretch>
        </p:blipFill>
        <p:spPr>
          <a:xfrm>
            <a:off x="557790" y="1881510"/>
            <a:ext cx="6942762" cy="4235085"/>
          </a:xfrm>
          <a:prstGeom prst="rect">
            <a:avLst/>
          </a:prstGeom>
          <a:ln w="19050">
            <a:solidFill>
              <a:schemeClr val="tx1"/>
            </a:solidFill>
          </a:ln>
        </p:spPr>
      </p:pic>
      <p:sp>
        <p:nvSpPr>
          <p:cNvPr id="10" name="TextBox 9">
            <a:extLst>
              <a:ext uri="{FF2B5EF4-FFF2-40B4-BE49-F238E27FC236}">
                <a16:creationId xmlns:a16="http://schemas.microsoft.com/office/drawing/2014/main" id="{2F2D8048-D088-97C2-A320-0FE66D5A33CD}"/>
              </a:ext>
            </a:extLst>
          </p:cNvPr>
          <p:cNvSpPr txBox="1"/>
          <p:nvPr/>
        </p:nvSpPr>
        <p:spPr>
          <a:xfrm>
            <a:off x="4528752" y="1881510"/>
            <a:ext cx="2971800" cy="230832"/>
          </a:xfrm>
          <a:prstGeom prst="rect">
            <a:avLst/>
          </a:prstGeom>
          <a:noFill/>
        </p:spPr>
        <p:txBody>
          <a:bodyPr wrap="square" rtlCol="0">
            <a:spAutoFit/>
          </a:bodyPr>
          <a:lstStyle/>
          <a:p>
            <a:pPr algn="r"/>
            <a:r>
              <a:rPr lang="en-GB" sz="900" dirty="0">
                <a:solidFill>
                  <a:schemeClr val="bg1">
                    <a:alpha val="65000"/>
                  </a:schemeClr>
                </a:solidFill>
                <a:cs typeface="Arial" panose="020B0604020202020204" pitchFamily="34" charset="0"/>
              </a:rPr>
              <a:t>© IWM HU 36871</a:t>
            </a:r>
          </a:p>
        </p:txBody>
      </p:sp>
      <p:sp>
        <p:nvSpPr>
          <p:cNvPr id="4" name="TextBox 3">
            <a:extLst>
              <a:ext uri="{FF2B5EF4-FFF2-40B4-BE49-F238E27FC236}">
                <a16:creationId xmlns:a16="http://schemas.microsoft.com/office/drawing/2014/main" id="{E376EFDC-CDFB-8708-29D5-3722B43D2271}"/>
              </a:ext>
            </a:extLst>
          </p:cNvPr>
          <p:cNvSpPr txBox="1"/>
          <p:nvPr/>
        </p:nvSpPr>
        <p:spPr>
          <a:xfrm>
            <a:off x="7636476" y="1856796"/>
            <a:ext cx="4074750" cy="2727029"/>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Meanwhile, children lined up at Dagenham Dock waiting to board paddle steamers that would transport them away from their families and homes. By the 3rd of September, 1939, around 17,000 children had been moved by water to places such as Lowestoft, Felixstowe and Yarmouth.</a:t>
            </a:r>
          </a:p>
        </p:txBody>
      </p:sp>
      <p:sp>
        <p:nvSpPr>
          <p:cNvPr id="5" name="TextBox 4">
            <a:extLst>
              <a:ext uri="{FF2B5EF4-FFF2-40B4-BE49-F238E27FC236}">
                <a16:creationId xmlns:a16="http://schemas.microsoft.com/office/drawing/2014/main" id="{608114D1-164C-A3AE-E1AA-DB0E7C17852A}"/>
              </a:ext>
            </a:extLst>
          </p:cNvPr>
          <p:cNvSpPr txBox="1"/>
          <p:nvPr/>
        </p:nvSpPr>
        <p:spPr>
          <a:xfrm>
            <a:off x="7636476" y="4695769"/>
            <a:ext cx="3975896" cy="957313"/>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Once a child reached the age of 14, they would be sent back to their home in the city to find work.</a:t>
            </a:r>
          </a:p>
        </p:txBody>
      </p:sp>
    </p:spTree>
    <p:extLst>
      <p:ext uri="{BB962C8B-B14F-4D97-AF65-F5344CB8AC3E}">
        <p14:creationId xmlns:p14="http://schemas.microsoft.com/office/powerpoint/2010/main" val="258413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1" grpId="0" uiExpand="1" build="p"/>
      <p:bldP spid="4" grpId="0" uiExpand="1" build="p"/>
      <p:bldP spid="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03BC3-E72B-4B58-DE82-611353E300B7}"/>
              </a:ext>
            </a:extLst>
          </p:cNvPr>
          <p:cNvSpPr>
            <a:spLocks noGrp="1"/>
          </p:cNvSpPr>
          <p:nvPr>
            <p:ph type="ctrTitle"/>
          </p:nvPr>
        </p:nvSpPr>
        <p:spPr>
          <a:xfrm>
            <a:off x="1524000" y="-2789666"/>
            <a:ext cx="9144000" cy="2387600"/>
          </a:xfrm>
        </p:spPr>
        <p:txBody>
          <a:bodyPr/>
          <a:lstStyle/>
          <a:p>
            <a:r>
              <a:rPr lang="en-US" dirty="0"/>
              <a:t>1940</a:t>
            </a:r>
          </a:p>
        </p:txBody>
      </p:sp>
      <p:pic>
        <p:nvPicPr>
          <p:cNvPr id="6" name="Picture 5" descr="A black and white photograph of high soldiers sitting with helmets on their hands and weapons in their hands.">
            <a:extLst>
              <a:ext uri="{FF2B5EF4-FFF2-40B4-BE49-F238E27FC236}">
                <a16:creationId xmlns:a16="http://schemas.microsoft.com/office/drawing/2014/main" id="{2DFA61C0-63DF-8D93-D4E0-326B8A01C4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3280" cy="6857280"/>
          </a:xfrm>
          <a:prstGeom prst="rect">
            <a:avLst/>
          </a:prstGeom>
        </p:spPr>
      </p:pic>
      <p:sp>
        <p:nvSpPr>
          <p:cNvPr id="7" name="TextBox 6">
            <a:extLst>
              <a:ext uri="{FF2B5EF4-FFF2-40B4-BE49-F238E27FC236}">
                <a16:creationId xmlns:a16="http://schemas.microsoft.com/office/drawing/2014/main" id="{507BF1D6-09C6-1CDB-6EB0-099F760D50BD}"/>
              </a:ext>
            </a:extLst>
          </p:cNvPr>
          <p:cNvSpPr txBox="1"/>
          <p:nvPr/>
        </p:nvSpPr>
        <p:spPr>
          <a:xfrm>
            <a:off x="7389340" y="481915"/>
            <a:ext cx="4226012"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In 1940, as the war escalated, people from Barking and Dagenham started to be sent away from the area to fight the war.</a:t>
            </a:r>
          </a:p>
        </p:txBody>
      </p:sp>
      <p:sp>
        <p:nvSpPr>
          <p:cNvPr id="11" name="TextBox 10">
            <a:extLst>
              <a:ext uri="{FF2B5EF4-FFF2-40B4-BE49-F238E27FC236}">
                <a16:creationId xmlns:a16="http://schemas.microsoft.com/office/drawing/2014/main" id="{B9FD0247-E5B2-DB1B-ED80-B96F0781C6F6}"/>
              </a:ext>
            </a:extLst>
          </p:cNvPr>
          <p:cNvSpPr txBox="1"/>
          <p:nvPr/>
        </p:nvSpPr>
        <p:spPr>
          <a:xfrm>
            <a:off x="7389339" y="1857068"/>
            <a:ext cx="4334243"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With so many children evacuated and many men sent away to war, the people left behind were mainly women and those who were too old to fight.</a:t>
            </a:r>
          </a:p>
        </p:txBody>
      </p:sp>
      <p:sp>
        <p:nvSpPr>
          <p:cNvPr id="10" name="TextBox 9">
            <a:extLst>
              <a:ext uri="{FF2B5EF4-FFF2-40B4-BE49-F238E27FC236}">
                <a16:creationId xmlns:a16="http://schemas.microsoft.com/office/drawing/2014/main" id="{2F2D8048-D088-97C2-A320-0FE66D5A33CD}"/>
              </a:ext>
            </a:extLst>
          </p:cNvPr>
          <p:cNvSpPr txBox="1"/>
          <p:nvPr/>
        </p:nvSpPr>
        <p:spPr>
          <a:xfrm>
            <a:off x="3836773" y="6347168"/>
            <a:ext cx="2971800" cy="230832"/>
          </a:xfrm>
          <a:prstGeom prst="rect">
            <a:avLst/>
          </a:prstGeom>
          <a:noFill/>
        </p:spPr>
        <p:txBody>
          <a:bodyPr wrap="square" rtlCol="0">
            <a:spAutoFit/>
          </a:bodyPr>
          <a:lstStyle/>
          <a:p>
            <a:pPr algn="r"/>
            <a:r>
              <a:rPr lang="en-GB" sz="900" dirty="0">
                <a:solidFill>
                  <a:schemeClr val="bg1">
                    <a:alpha val="65000"/>
                  </a:schemeClr>
                </a:solidFill>
                <a:cs typeface="Arial" panose="020B0604020202020204" pitchFamily="34" charset="0"/>
              </a:rPr>
              <a:t>© Public Domain from Wikimedia Commons</a:t>
            </a:r>
          </a:p>
        </p:txBody>
      </p:sp>
      <p:pic>
        <p:nvPicPr>
          <p:cNvPr id="9" name="Picture 8" descr="An illustration of a woman with a blue jumpsuit and a green hairnet over her brown hair.">
            <a:extLst>
              <a:ext uri="{FF2B5EF4-FFF2-40B4-BE49-F238E27FC236}">
                <a16:creationId xmlns:a16="http://schemas.microsoft.com/office/drawing/2014/main" id="{993551D2-DA71-1373-7E59-1A46705C3B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6473" y="3149000"/>
            <a:ext cx="2351314" cy="6858000"/>
          </a:xfrm>
          <a:prstGeom prst="rect">
            <a:avLst/>
          </a:prstGeom>
        </p:spPr>
      </p:pic>
    </p:spTree>
    <p:extLst>
      <p:ext uri="{BB962C8B-B14F-4D97-AF65-F5344CB8AC3E}">
        <p14:creationId xmlns:p14="http://schemas.microsoft.com/office/powerpoint/2010/main" val="1347142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450" decel="100000" fill="hold"/>
                                        <p:tgtEl>
                                          <p:spTgt spid="9"/>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1"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F57723-150B-1C00-B66A-0F8424F6C560}"/>
              </a:ext>
            </a:extLst>
          </p:cNvPr>
          <p:cNvSpPr>
            <a:spLocks noGrp="1"/>
          </p:cNvSpPr>
          <p:nvPr>
            <p:ph type="ctrTitle"/>
          </p:nvPr>
        </p:nvSpPr>
        <p:spPr>
          <a:xfrm>
            <a:off x="1524000" y="-2809557"/>
            <a:ext cx="9144000" cy="2387600"/>
          </a:xfrm>
        </p:spPr>
        <p:txBody>
          <a:bodyPr/>
          <a:lstStyle/>
          <a:p>
            <a:r>
              <a:rPr lang="en-US" dirty="0"/>
              <a:t>Factories</a:t>
            </a:r>
          </a:p>
        </p:txBody>
      </p:sp>
      <p:sp>
        <p:nvSpPr>
          <p:cNvPr id="7" name="TextBox 6">
            <a:extLst>
              <a:ext uri="{FF2B5EF4-FFF2-40B4-BE49-F238E27FC236}">
                <a16:creationId xmlns:a16="http://schemas.microsoft.com/office/drawing/2014/main" id="{507BF1D6-09C6-1CDB-6EB0-099F760D50BD}"/>
              </a:ext>
            </a:extLst>
          </p:cNvPr>
          <p:cNvSpPr txBox="1"/>
          <p:nvPr/>
        </p:nvSpPr>
        <p:spPr>
          <a:xfrm>
            <a:off x="395416" y="481915"/>
            <a:ext cx="3441357" cy="243207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The factories of Barking and Dagenham were required to make products to support the war effort. To fill the gap left by so many men who had gone to war, women took wartime jobs in factories and kept the country running.</a:t>
            </a:r>
          </a:p>
        </p:txBody>
      </p:sp>
      <p:pic>
        <p:nvPicPr>
          <p:cNvPr id="2" name="Picture 1" descr="A poster of a woman standing with her arms in the air. Behind her is an orange sky with planes flying overhead. The text says &quot;Women of Britain. Come into the Factories&quot;. The caption at the bottom says &quot;Ask at any employment exchange for advice and full details&quot;.">
            <a:extLst>
              <a:ext uri="{FF2B5EF4-FFF2-40B4-BE49-F238E27FC236}">
                <a16:creationId xmlns:a16="http://schemas.microsoft.com/office/drawing/2014/main" id="{61D253FE-6096-857F-51CD-6A2515B204C2}"/>
              </a:ext>
            </a:extLst>
          </p:cNvPr>
          <p:cNvPicPr>
            <a:picLocks noChangeAspect="1"/>
          </p:cNvPicPr>
          <p:nvPr/>
        </p:nvPicPr>
        <p:blipFill>
          <a:blip r:embed="rId3"/>
          <a:stretch>
            <a:fillRect/>
          </a:stretch>
        </p:blipFill>
        <p:spPr>
          <a:xfrm>
            <a:off x="4064384" y="379670"/>
            <a:ext cx="4063232" cy="6098659"/>
          </a:xfrm>
          <a:prstGeom prst="rect">
            <a:avLst/>
          </a:prstGeom>
          <a:ln w="19050">
            <a:solidFill>
              <a:schemeClr val="tx1"/>
            </a:solidFill>
          </a:ln>
        </p:spPr>
      </p:pic>
      <p:sp>
        <p:nvSpPr>
          <p:cNvPr id="3" name="TextBox 2">
            <a:extLst>
              <a:ext uri="{FF2B5EF4-FFF2-40B4-BE49-F238E27FC236}">
                <a16:creationId xmlns:a16="http://schemas.microsoft.com/office/drawing/2014/main" id="{BDD312FF-F3EC-AD9D-AF5D-4706880C670E}"/>
              </a:ext>
            </a:extLst>
          </p:cNvPr>
          <p:cNvSpPr txBox="1"/>
          <p:nvPr/>
        </p:nvSpPr>
        <p:spPr>
          <a:xfrm>
            <a:off x="4540868" y="6272619"/>
            <a:ext cx="2971800" cy="230832"/>
          </a:xfrm>
          <a:prstGeom prst="rect">
            <a:avLst/>
          </a:prstGeom>
          <a:noFill/>
        </p:spPr>
        <p:txBody>
          <a:bodyPr wrap="square" rtlCol="0">
            <a:spAutoFit/>
          </a:bodyPr>
          <a:lstStyle/>
          <a:p>
            <a:pPr algn="r"/>
            <a:r>
              <a:rPr lang="en-GB" sz="900" dirty="0">
                <a:solidFill>
                  <a:schemeClr val="bg1">
                    <a:alpha val="33014"/>
                  </a:schemeClr>
                </a:solidFill>
                <a:cs typeface="Arial" panose="020B0604020202020204" pitchFamily="34" charset="0"/>
              </a:rPr>
              <a:t>© IWM </a:t>
            </a:r>
            <a:r>
              <a:rPr lang="en-GB" sz="900" dirty="0" err="1">
                <a:solidFill>
                  <a:schemeClr val="bg1">
                    <a:alpha val="33014"/>
                  </a:schemeClr>
                </a:solidFill>
                <a:cs typeface="Arial" panose="020B0604020202020204" pitchFamily="34" charset="0"/>
              </a:rPr>
              <a:t>Art.IWM</a:t>
            </a:r>
            <a:r>
              <a:rPr lang="en-GB" sz="900" dirty="0">
                <a:solidFill>
                  <a:schemeClr val="bg1">
                    <a:alpha val="33014"/>
                  </a:schemeClr>
                </a:solidFill>
                <a:cs typeface="Arial" panose="020B0604020202020204" pitchFamily="34" charset="0"/>
              </a:rPr>
              <a:t> PST 3645</a:t>
            </a:r>
          </a:p>
        </p:txBody>
      </p:sp>
      <p:pic>
        <p:nvPicPr>
          <p:cNvPr id="9" name="Picture 8" descr="An illustration of a woman with a blue jumpsuit and a green hairnet over her brown hair.">
            <a:extLst>
              <a:ext uri="{FF2B5EF4-FFF2-40B4-BE49-F238E27FC236}">
                <a16:creationId xmlns:a16="http://schemas.microsoft.com/office/drawing/2014/main" id="{993551D2-DA71-1373-7E59-1A46705C3B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6473" y="3149000"/>
            <a:ext cx="2351314" cy="6858000"/>
          </a:xfrm>
          <a:prstGeom prst="rect">
            <a:avLst/>
          </a:prstGeom>
        </p:spPr>
      </p:pic>
    </p:spTree>
    <p:extLst>
      <p:ext uri="{BB962C8B-B14F-4D97-AF65-F5344CB8AC3E}">
        <p14:creationId xmlns:p14="http://schemas.microsoft.com/office/powerpoint/2010/main" val="211877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5E-6 7.40741E-7 L 0.07579 -0.45926 " pathEditMode="relative" rAng="0" ptsTypes="AA">
                                      <p:cBhvr>
                                        <p:cTn id="6" dur="2000" fill="hold"/>
                                        <p:tgtEl>
                                          <p:spTgt spid="9"/>
                                        </p:tgtEl>
                                        <p:attrNameLst>
                                          <p:attrName>ppt_x</p:attrName>
                                          <p:attrName>ppt_y</p:attrName>
                                        </p:attrNameLst>
                                      </p:cBhvr>
                                      <p:rCtr x="3789" y="-22963"/>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D7EC6-4665-91D9-ABD4-19A82C39645A}"/>
              </a:ext>
            </a:extLst>
          </p:cNvPr>
          <p:cNvSpPr>
            <a:spLocks noGrp="1"/>
          </p:cNvSpPr>
          <p:nvPr>
            <p:ph type="ctrTitle"/>
          </p:nvPr>
        </p:nvSpPr>
        <p:spPr>
          <a:xfrm>
            <a:off x="1524000" y="-3079301"/>
            <a:ext cx="9144000" cy="2387600"/>
          </a:xfrm>
        </p:spPr>
        <p:txBody>
          <a:bodyPr/>
          <a:lstStyle/>
          <a:p>
            <a:r>
              <a:rPr lang="en-US" dirty="0"/>
              <a:t>September 1943</a:t>
            </a:r>
          </a:p>
        </p:txBody>
      </p:sp>
      <p:sp>
        <p:nvSpPr>
          <p:cNvPr id="7" name="TextBox 6">
            <a:extLst>
              <a:ext uri="{FF2B5EF4-FFF2-40B4-BE49-F238E27FC236}">
                <a16:creationId xmlns:a16="http://schemas.microsoft.com/office/drawing/2014/main" id="{507BF1D6-09C6-1CDB-6EB0-099F760D50BD}"/>
              </a:ext>
            </a:extLst>
          </p:cNvPr>
          <p:cNvSpPr txBox="1"/>
          <p:nvPr/>
        </p:nvSpPr>
        <p:spPr>
          <a:xfrm>
            <a:off x="395416" y="481915"/>
            <a:ext cx="5535827" cy="184217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By September 1943, in Britain,  90% of all single women between the ages of 18 and 40 were working in some form of National Service. This included jobs such as serving in the military, driving fire engines, trains or trams, and working in factories, offices or on farms.</a:t>
            </a:r>
          </a:p>
        </p:txBody>
      </p:sp>
      <p:sp>
        <p:nvSpPr>
          <p:cNvPr id="8" name="TextBox 7">
            <a:extLst>
              <a:ext uri="{FF2B5EF4-FFF2-40B4-BE49-F238E27FC236}">
                <a16:creationId xmlns:a16="http://schemas.microsoft.com/office/drawing/2014/main" id="{0BFAC9C4-E058-B418-7E01-75B82A0C0F76}"/>
              </a:ext>
            </a:extLst>
          </p:cNvPr>
          <p:cNvSpPr txBox="1"/>
          <p:nvPr/>
        </p:nvSpPr>
        <p:spPr>
          <a:xfrm>
            <a:off x="395415" y="2398228"/>
            <a:ext cx="5535827" cy="154721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This gave women the opportunity to do jobs that they would never have been allowed to do before. Unfortunately, they were not paid fairly with women’s pay on average being 53% of the pay of the men that they replaced.</a:t>
            </a:r>
          </a:p>
        </p:txBody>
      </p:sp>
      <p:pic>
        <p:nvPicPr>
          <p:cNvPr id="4" name="Picture 3" descr="A black and white photograph woman in a factory with protective eyewear using a machine.">
            <a:extLst>
              <a:ext uri="{FF2B5EF4-FFF2-40B4-BE49-F238E27FC236}">
                <a16:creationId xmlns:a16="http://schemas.microsoft.com/office/drawing/2014/main" id="{AE60C4F7-7936-E8F5-DDEE-6DF8E0A1FA69}"/>
              </a:ext>
            </a:extLst>
          </p:cNvPr>
          <p:cNvPicPr>
            <a:picLocks noChangeAspect="1"/>
          </p:cNvPicPr>
          <p:nvPr/>
        </p:nvPicPr>
        <p:blipFill>
          <a:blip r:embed="rId3"/>
          <a:stretch>
            <a:fillRect/>
          </a:stretch>
        </p:blipFill>
        <p:spPr>
          <a:xfrm>
            <a:off x="6096000" y="441309"/>
            <a:ext cx="5661675" cy="5975382"/>
          </a:xfrm>
          <a:prstGeom prst="rect">
            <a:avLst/>
          </a:prstGeom>
          <a:ln w="19050">
            <a:solidFill>
              <a:schemeClr val="tx1"/>
            </a:solidFill>
          </a:ln>
        </p:spPr>
      </p:pic>
      <p:sp>
        <p:nvSpPr>
          <p:cNvPr id="3" name="TextBox 2">
            <a:extLst>
              <a:ext uri="{FF2B5EF4-FFF2-40B4-BE49-F238E27FC236}">
                <a16:creationId xmlns:a16="http://schemas.microsoft.com/office/drawing/2014/main" id="{BDD312FF-F3EC-AD9D-AF5D-4706880C670E}"/>
              </a:ext>
            </a:extLst>
          </p:cNvPr>
          <p:cNvSpPr txBox="1"/>
          <p:nvPr/>
        </p:nvSpPr>
        <p:spPr>
          <a:xfrm>
            <a:off x="8785875" y="441309"/>
            <a:ext cx="2971800" cy="230832"/>
          </a:xfrm>
          <a:prstGeom prst="rect">
            <a:avLst/>
          </a:prstGeom>
          <a:noFill/>
        </p:spPr>
        <p:txBody>
          <a:bodyPr wrap="square" rtlCol="0">
            <a:spAutoFit/>
          </a:bodyPr>
          <a:lstStyle/>
          <a:p>
            <a:pPr algn="r"/>
            <a:r>
              <a:rPr lang="en-GB" sz="900" dirty="0">
                <a:solidFill>
                  <a:schemeClr val="bg1">
                    <a:alpha val="73000"/>
                  </a:schemeClr>
                </a:solidFill>
                <a:cs typeface="Arial" panose="020B0604020202020204" pitchFamily="34" charset="0"/>
              </a:rPr>
              <a:t>© IWM L 66</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196480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1F7149-EB56-D02C-B129-DD18A9297867}"/>
              </a:ext>
            </a:extLst>
          </p:cNvPr>
          <p:cNvSpPr>
            <a:spLocks noGrp="1"/>
          </p:cNvSpPr>
          <p:nvPr>
            <p:ph type="ctrTitle"/>
          </p:nvPr>
        </p:nvSpPr>
        <p:spPr>
          <a:xfrm>
            <a:off x="1524000" y="-2915701"/>
            <a:ext cx="9144000" cy="2387600"/>
          </a:xfrm>
        </p:spPr>
        <p:txBody>
          <a:bodyPr/>
          <a:lstStyle/>
          <a:p>
            <a:r>
              <a:rPr lang="en-US" dirty="0"/>
              <a:t>Air raids</a:t>
            </a:r>
          </a:p>
        </p:txBody>
      </p:sp>
      <p:pic>
        <p:nvPicPr>
          <p:cNvPr id="2" name="Picture 1" descr="An aerial photograph of a German Bomber plane frying over a city.">
            <a:extLst>
              <a:ext uri="{FF2B5EF4-FFF2-40B4-BE49-F238E27FC236}">
                <a16:creationId xmlns:a16="http://schemas.microsoft.com/office/drawing/2014/main" id="{F6AC4E27-7637-78BA-EA95-B8D763FDF2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4842" y="416595"/>
            <a:ext cx="6450227" cy="5444584"/>
          </a:xfrm>
          <a:prstGeom prst="rect">
            <a:avLst/>
          </a:prstGeom>
          <a:ln w="19050">
            <a:solidFill>
              <a:schemeClr val="tx1"/>
            </a:solidFill>
          </a:ln>
        </p:spPr>
      </p:pic>
      <p:sp>
        <p:nvSpPr>
          <p:cNvPr id="7" name="TextBox 6">
            <a:extLst>
              <a:ext uri="{FF2B5EF4-FFF2-40B4-BE49-F238E27FC236}">
                <a16:creationId xmlns:a16="http://schemas.microsoft.com/office/drawing/2014/main" id="{507BF1D6-09C6-1CDB-6EB0-099F760D50BD}"/>
              </a:ext>
            </a:extLst>
          </p:cNvPr>
          <p:cNvSpPr txBox="1"/>
          <p:nvPr/>
        </p:nvSpPr>
        <p:spPr>
          <a:xfrm>
            <a:off x="7018638" y="420130"/>
            <a:ext cx="4776108" cy="184217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Those who had gone to fight in the war were not the only ones in immediate danger. Barking and Dagenham was a target for air raids due to the important factories and also its location on the Thames under the flight path to London.</a:t>
            </a:r>
          </a:p>
        </p:txBody>
      </p:sp>
      <p:sp>
        <p:nvSpPr>
          <p:cNvPr id="5" name="TextBox 4">
            <a:extLst>
              <a:ext uri="{FF2B5EF4-FFF2-40B4-BE49-F238E27FC236}">
                <a16:creationId xmlns:a16="http://schemas.microsoft.com/office/drawing/2014/main" id="{407BBC32-D902-5713-BFFE-475F1B849F3B}"/>
              </a:ext>
            </a:extLst>
          </p:cNvPr>
          <p:cNvSpPr txBox="1"/>
          <p:nvPr/>
        </p:nvSpPr>
        <p:spPr>
          <a:xfrm>
            <a:off x="7018638" y="2311729"/>
            <a:ext cx="4728520" cy="184217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The first High Explosive Bomb fell in Dagenham on July the 26th, 1940.  It landed on </a:t>
            </a:r>
            <a:r>
              <a:rPr lang="en-GB" sz="1400" dirty="0" err="1">
                <a:latin typeface="Linkpen 17a Print" panose="03050602060000000000" pitchFamily="66" charset="77"/>
              </a:rPr>
              <a:t>Raydons</a:t>
            </a:r>
            <a:r>
              <a:rPr lang="en-GB" sz="1400" dirty="0">
                <a:latin typeface="Linkpen 17a Print" panose="03050602060000000000" pitchFamily="66" charset="77"/>
              </a:rPr>
              <a:t> Road damaging </a:t>
            </a:r>
            <a:br>
              <a:rPr lang="en-GB" sz="1400" dirty="0">
                <a:latin typeface="Linkpen 17a Print" panose="03050602060000000000" pitchFamily="66" charset="77"/>
              </a:rPr>
            </a:br>
            <a:r>
              <a:rPr lang="en-GB" sz="1400" dirty="0">
                <a:latin typeface="Linkpen 17a Print" panose="03050602060000000000" pitchFamily="66" charset="77"/>
              </a:rPr>
              <a:t>fifty-four houses, six of these were badly damaged. Fortunately, there were only 3 slight casualties.</a:t>
            </a:r>
          </a:p>
        </p:txBody>
      </p:sp>
      <p:sp>
        <p:nvSpPr>
          <p:cNvPr id="3" name="TextBox 2">
            <a:extLst>
              <a:ext uri="{FF2B5EF4-FFF2-40B4-BE49-F238E27FC236}">
                <a16:creationId xmlns:a16="http://schemas.microsoft.com/office/drawing/2014/main" id="{BDD312FF-F3EC-AD9D-AF5D-4706880C670E}"/>
              </a:ext>
            </a:extLst>
          </p:cNvPr>
          <p:cNvSpPr txBox="1"/>
          <p:nvPr/>
        </p:nvSpPr>
        <p:spPr>
          <a:xfrm>
            <a:off x="3923269" y="5630347"/>
            <a:ext cx="2971800" cy="230832"/>
          </a:xfrm>
          <a:prstGeom prst="rect">
            <a:avLst/>
          </a:prstGeom>
          <a:noFill/>
        </p:spPr>
        <p:txBody>
          <a:bodyPr wrap="square" rtlCol="0">
            <a:spAutoFit/>
          </a:bodyPr>
          <a:lstStyle/>
          <a:p>
            <a:pPr algn="r"/>
            <a:r>
              <a:rPr lang="en-GB" sz="900" dirty="0">
                <a:solidFill>
                  <a:schemeClr val="bg1"/>
                </a:solidFill>
                <a:effectLst>
                  <a:outerShdw blurRad="111443" dist="50800" dir="5400000" algn="ctr" rotWithShape="0">
                    <a:srgbClr val="000000">
                      <a:alpha val="94000"/>
                    </a:srgbClr>
                  </a:outerShdw>
                </a:effectLst>
                <a:cs typeface="Arial" panose="020B0604020202020204" pitchFamily="34" charset="0"/>
              </a:rPr>
              <a:t>© Public Domain from Wikimedia Commons</a:t>
            </a:r>
          </a:p>
        </p:txBody>
      </p:sp>
      <p:pic>
        <p:nvPicPr>
          <p:cNvPr id="9" name="Picture 8">
            <a:extLst>
              <a:ext uri="{FF2B5EF4-FFF2-40B4-BE49-F238E27FC236}">
                <a16:creationId xmlns:a16="http://schemas.microsoft.com/office/drawing/2014/main" id="{1A1384D9-79CE-64B4-BBAE-7CF1B53C905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2774" y="5923698"/>
            <a:ext cx="362802" cy="257780"/>
          </a:xfrm>
          <a:prstGeom prst="rect">
            <a:avLst/>
          </a:prstGeom>
        </p:spPr>
      </p:pic>
      <p:sp>
        <p:nvSpPr>
          <p:cNvPr id="10" name="TextBox 9">
            <a:extLst>
              <a:ext uri="{FF2B5EF4-FFF2-40B4-BE49-F238E27FC236}">
                <a16:creationId xmlns:a16="http://schemas.microsoft.com/office/drawing/2014/main" id="{7D630BD7-07F2-82EB-6617-3F268627705B}"/>
              </a:ext>
            </a:extLst>
          </p:cNvPr>
          <p:cNvSpPr txBox="1"/>
          <p:nvPr/>
        </p:nvSpPr>
        <p:spPr>
          <a:xfrm>
            <a:off x="746148" y="5873536"/>
            <a:ext cx="5181071" cy="350096"/>
          </a:xfrm>
          <a:prstGeom prst="rect">
            <a:avLst/>
          </a:prstGeom>
          <a:noFill/>
        </p:spPr>
        <p:txBody>
          <a:bodyPr wrap="square">
            <a:spAutoFit/>
          </a:bodyPr>
          <a:lstStyle/>
          <a:p>
            <a:pPr>
              <a:lnSpc>
                <a:spcPts val="2220"/>
              </a:lnSpc>
              <a:spcBef>
                <a:spcPts val="1200"/>
              </a:spcBef>
            </a:pPr>
            <a:r>
              <a:rPr lang="en-GB" sz="1200" dirty="0">
                <a:latin typeface="Linkpen 17a Print" panose="03050602060000000000" pitchFamily="66" charset="77"/>
              </a:rPr>
              <a:t>German bomber over London.</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1777339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5" grpId="0" uiExpand="1" build="p"/>
      <p:bldP spid="10"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822408-CDB4-8A67-87C4-74C4D517BA33}"/>
              </a:ext>
            </a:extLst>
          </p:cNvPr>
          <p:cNvSpPr>
            <a:spLocks noGrp="1"/>
          </p:cNvSpPr>
          <p:nvPr>
            <p:ph type="ctrTitle"/>
          </p:nvPr>
        </p:nvSpPr>
        <p:spPr>
          <a:xfrm>
            <a:off x="1524000" y="-2731815"/>
            <a:ext cx="9144000" cy="2387600"/>
          </a:xfrm>
        </p:spPr>
        <p:txBody>
          <a:bodyPr/>
          <a:lstStyle/>
          <a:p>
            <a:r>
              <a:rPr lang="en-US" dirty="0"/>
              <a:t>Air raids continued</a:t>
            </a:r>
          </a:p>
        </p:txBody>
      </p:sp>
      <p:pic>
        <p:nvPicPr>
          <p:cNvPr id="6" name="Picture 5" descr="An image of planes flying and dropping bombs.">
            <a:extLst>
              <a:ext uri="{FF2B5EF4-FFF2-40B4-BE49-F238E27FC236}">
                <a16:creationId xmlns:a16="http://schemas.microsoft.com/office/drawing/2014/main" id="{2DFA61C0-63DF-8D93-D4E0-326B8A01C4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3280" cy="6857279"/>
          </a:xfrm>
          <a:prstGeom prst="rect">
            <a:avLst/>
          </a:prstGeom>
        </p:spPr>
      </p:pic>
      <p:sp>
        <p:nvSpPr>
          <p:cNvPr id="10" name="TextBox 9">
            <a:extLst>
              <a:ext uri="{FF2B5EF4-FFF2-40B4-BE49-F238E27FC236}">
                <a16:creationId xmlns:a16="http://schemas.microsoft.com/office/drawing/2014/main" id="{2F2D8048-D088-97C2-A320-0FE66D5A33CD}"/>
              </a:ext>
            </a:extLst>
          </p:cNvPr>
          <p:cNvSpPr txBox="1"/>
          <p:nvPr/>
        </p:nvSpPr>
        <p:spPr>
          <a:xfrm>
            <a:off x="290384" y="275798"/>
            <a:ext cx="2971800" cy="230832"/>
          </a:xfrm>
          <a:prstGeom prst="rect">
            <a:avLst/>
          </a:prstGeom>
          <a:noFill/>
        </p:spPr>
        <p:txBody>
          <a:bodyPr wrap="square" rtlCol="0">
            <a:spAutoFit/>
          </a:bodyPr>
          <a:lstStyle/>
          <a:p>
            <a:r>
              <a:rPr lang="en-GB" sz="900" dirty="0">
                <a:solidFill>
                  <a:schemeClr val="bg1">
                    <a:alpha val="51000"/>
                  </a:schemeClr>
                </a:solidFill>
                <a:cs typeface="Arial" panose="020B0604020202020204" pitchFamily="34" charset="0"/>
              </a:rPr>
              <a:t>© Adobe Stock #120540431</a:t>
            </a:r>
          </a:p>
        </p:txBody>
      </p:sp>
      <p:sp>
        <p:nvSpPr>
          <p:cNvPr id="7" name="TextBox 6">
            <a:extLst>
              <a:ext uri="{FF2B5EF4-FFF2-40B4-BE49-F238E27FC236}">
                <a16:creationId xmlns:a16="http://schemas.microsoft.com/office/drawing/2014/main" id="{507BF1D6-09C6-1CDB-6EB0-099F760D50BD}"/>
              </a:ext>
            </a:extLst>
          </p:cNvPr>
          <p:cNvSpPr txBox="1"/>
          <p:nvPr/>
        </p:nvSpPr>
        <p:spPr>
          <a:xfrm>
            <a:off x="8106032" y="481915"/>
            <a:ext cx="3617550" cy="957313"/>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For the days, weeks and months that followed, air raids happened nightly.</a:t>
            </a:r>
          </a:p>
        </p:txBody>
      </p:sp>
      <p:sp>
        <p:nvSpPr>
          <p:cNvPr id="11" name="TextBox 10">
            <a:extLst>
              <a:ext uri="{FF2B5EF4-FFF2-40B4-BE49-F238E27FC236}">
                <a16:creationId xmlns:a16="http://schemas.microsoft.com/office/drawing/2014/main" id="{B9FD0247-E5B2-DB1B-ED80-B96F0781C6F6}"/>
              </a:ext>
            </a:extLst>
          </p:cNvPr>
          <p:cNvSpPr txBox="1"/>
          <p:nvPr/>
        </p:nvSpPr>
        <p:spPr>
          <a:xfrm>
            <a:off x="8106032" y="1647003"/>
            <a:ext cx="3617550" cy="662361"/>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The Becontree estate was bombed but houses were quickly rebuilt.</a:t>
            </a:r>
          </a:p>
        </p:txBody>
      </p:sp>
      <p:sp>
        <p:nvSpPr>
          <p:cNvPr id="2" name="TextBox 1">
            <a:extLst>
              <a:ext uri="{FF2B5EF4-FFF2-40B4-BE49-F238E27FC236}">
                <a16:creationId xmlns:a16="http://schemas.microsoft.com/office/drawing/2014/main" id="{D3EDD924-4C07-49FC-DA56-AD44BC0C50D6}"/>
              </a:ext>
            </a:extLst>
          </p:cNvPr>
          <p:cNvSpPr txBox="1"/>
          <p:nvPr/>
        </p:nvSpPr>
        <p:spPr>
          <a:xfrm>
            <a:off x="8106032" y="2517139"/>
            <a:ext cx="3617550" cy="243207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On January the 14th 1945, a German V2 rocket hit St Paul’s Church in Ripple Road, Barking. Tragically, 8 people were killed and 52 were injured. The church was completely flattened and the Ripple Centre has since been built on the site.</a:t>
            </a:r>
          </a:p>
        </p:txBody>
      </p:sp>
    </p:spTree>
    <p:extLst>
      <p:ext uri="{BB962C8B-B14F-4D97-AF65-F5344CB8AC3E}">
        <p14:creationId xmlns:p14="http://schemas.microsoft.com/office/powerpoint/2010/main" val="396204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1" grpId="0" uiExpand="1" build="p"/>
      <p:bldP spid="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2145D-700A-041A-136B-EDDA2E4477ED}"/>
              </a:ext>
            </a:extLst>
          </p:cNvPr>
          <p:cNvSpPr>
            <a:spLocks noGrp="1"/>
          </p:cNvSpPr>
          <p:nvPr>
            <p:ph type="ctrTitle"/>
          </p:nvPr>
        </p:nvSpPr>
        <p:spPr>
          <a:xfrm>
            <a:off x="1524000" y="-3019669"/>
            <a:ext cx="9144000" cy="2387600"/>
          </a:xfrm>
        </p:spPr>
        <p:txBody>
          <a:bodyPr/>
          <a:lstStyle/>
          <a:p>
            <a:r>
              <a:rPr lang="en-US" dirty="0"/>
              <a:t>Bomb Damage</a:t>
            </a:r>
          </a:p>
        </p:txBody>
      </p:sp>
      <p:pic>
        <p:nvPicPr>
          <p:cNvPr id="5" name="Picture 4" descr="A black and white photograph of bomb damaged buildings.">
            <a:extLst>
              <a:ext uri="{FF2B5EF4-FFF2-40B4-BE49-F238E27FC236}">
                <a16:creationId xmlns:a16="http://schemas.microsoft.com/office/drawing/2014/main" id="{E9FACEFB-7FDA-BA0A-2846-F8DDF287F64C}"/>
              </a:ext>
            </a:extLst>
          </p:cNvPr>
          <p:cNvPicPr>
            <a:picLocks noChangeAspect="1"/>
          </p:cNvPicPr>
          <p:nvPr/>
        </p:nvPicPr>
        <p:blipFill>
          <a:blip r:embed="rId3"/>
          <a:stretch>
            <a:fillRect/>
          </a:stretch>
        </p:blipFill>
        <p:spPr>
          <a:xfrm>
            <a:off x="432774" y="441309"/>
            <a:ext cx="7558423" cy="5700000"/>
          </a:xfrm>
          <a:prstGeom prst="rect">
            <a:avLst/>
          </a:prstGeom>
          <a:ln w="19050">
            <a:solidFill>
              <a:schemeClr val="tx1"/>
            </a:solidFill>
          </a:ln>
        </p:spPr>
      </p:pic>
      <p:sp>
        <p:nvSpPr>
          <p:cNvPr id="3" name="TextBox 2">
            <a:extLst>
              <a:ext uri="{FF2B5EF4-FFF2-40B4-BE49-F238E27FC236}">
                <a16:creationId xmlns:a16="http://schemas.microsoft.com/office/drawing/2014/main" id="{BDD312FF-F3EC-AD9D-AF5D-4706880C670E}"/>
              </a:ext>
            </a:extLst>
          </p:cNvPr>
          <p:cNvSpPr txBox="1"/>
          <p:nvPr/>
        </p:nvSpPr>
        <p:spPr>
          <a:xfrm>
            <a:off x="5019397" y="441309"/>
            <a:ext cx="2971800" cy="230832"/>
          </a:xfrm>
          <a:prstGeom prst="rect">
            <a:avLst/>
          </a:prstGeom>
          <a:noFill/>
        </p:spPr>
        <p:txBody>
          <a:bodyPr wrap="square" rtlCol="0">
            <a:spAutoFit/>
          </a:bodyPr>
          <a:lstStyle/>
          <a:p>
            <a:pPr algn="r"/>
            <a:r>
              <a:rPr lang="en-GB" sz="900" dirty="0">
                <a:solidFill>
                  <a:schemeClr val="tx1">
                    <a:alpha val="73000"/>
                  </a:schemeClr>
                </a:solidFill>
                <a:cs typeface="Arial" panose="020B0604020202020204" pitchFamily="34" charset="0"/>
              </a:rPr>
              <a:t>© Public Domain</a:t>
            </a:r>
          </a:p>
        </p:txBody>
      </p:sp>
      <p:pic>
        <p:nvPicPr>
          <p:cNvPr id="9" name="Picture 8">
            <a:extLst>
              <a:ext uri="{FF2B5EF4-FFF2-40B4-BE49-F238E27FC236}">
                <a16:creationId xmlns:a16="http://schemas.microsoft.com/office/drawing/2014/main" id="{80E37E00-509E-C27C-E2D6-79B332CF9C7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55747" y="491471"/>
            <a:ext cx="362802" cy="257780"/>
          </a:xfrm>
          <a:prstGeom prst="rect">
            <a:avLst/>
          </a:prstGeom>
        </p:spPr>
      </p:pic>
      <p:sp>
        <p:nvSpPr>
          <p:cNvPr id="10" name="TextBox 9">
            <a:extLst>
              <a:ext uri="{FF2B5EF4-FFF2-40B4-BE49-F238E27FC236}">
                <a16:creationId xmlns:a16="http://schemas.microsoft.com/office/drawing/2014/main" id="{D699C7BF-5B03-4845-69E9-D105BBE931D0}"/>
              </a:ext>
            </a:extLst>
          </p:cNvPr>
          <p:cNvSpPr txBox="1"/>
          <p:nvPr/>
        </p:nvSpPr>
        <p:spPr>
          <a:xfrm>
            <a:off x="8469121" y="441309"/>
            <a:ext cx="3290105" cy="350096"/>
          </a:xfrm>
          <a:prstGeom prst="rect">
            <a:avLst/>
          </a:prstGeom>
          <a:noFill/>
        </p:spPr>
        <p:txBody>
          <a:bodyPr wrap="square">
            <a:spAutoFit/>
          </a:bodyPr>
          <a:lstStyle/>
          <a:p>
            <a:pPr>
              <a:lnSpc>
                <a:spcPts val="2220"/>
              </a:lnSpc>
              <a:spcBef>
                <a:spcPts val="1200"/>
              </a:spcBef>
            </a:pPr>
            <a:r>
              <a:rPr lang="en-GB" sz="1200" dirty="0">
                <a:latin typeface="Linkpen 17a Print" panose="03050602060000000000" pitchFamily="66" charset="77"/>
              </a:rPr>
              <a:t>Bomb damage near Oval Road.</a:t>
            </a:r>
          </a:p>
        </p:txBody>
      </p:sp>
      <p:sp>
        <p:nvSpPr>
          <p:cNvPr id="7" name="TextBox 6">
            <a:extLst>
              <a:ext uri="{FF2B5EF4-FFF2-40B4-BE49-F238E27FC236}">
                <a16:creationId xmlns:a16="http://schemas.microsoft.com/office/drawing/2014/main" id="{507BF1D6-09C6-1CDB-6EB0-099F760D50BD}"/>
              </a:ext>
            </a:extLst>
          </p:cNvPr>
          <p:cNvSpPr txBox="1"/>
          <p:nvPr/>
        </p:nvSpPr>
        <p:spPr>
          <a:xfrm>
            <a:off x="8155746" y="951472"/>
            <a:ext cx="3603479" cy="154721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During World War 2, in Barking and Dagenham, there was a total of 426 fatal causalities and 1178 seriously injured people. </a:t>
            </a:r>
          </a:p>
        </p:txBody>
      </p:sp>
      <p:sp>
        <p:nvSpPr>
          <p:cNvPr id="8" name="TextBox 7">
            <a:extLst>
              <a:ext uri="{FF2B5EF4-FFF2-40B4-BE49-F238E27FC236}">
                <a16:creationId xmlns:a16="http://schemas.microsoft.com/office/drawing/2014/main" id="{0BFAC9C4-E058-B418-7E01-75B82A0C0F76}"/>
              </a:ext>
            </a:extLst>
          </p:cNvPr>
          <p:cNvSpPr txBox="1"/>
          <p:nvPr/>
        </p:nvSpPr>
        <p:spPr>
          <a:xfrm>
            <a:off x="8155746" y="2683362"/>
            <a:ext cx="3603479" cy="957313"/>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1,297 properties had to be demolished and 12,743 properties were badly damaged.</a:t>
            </a:r>
          </a:p>
        </p:txBody>
      </p:sp>
      <p:pic>
        <p:nvPicPr>
          <p:cNvPr id="6" name="Picture 5">
            <a:extLst>
              <a:ext uri="{FF2B5EF4-FFF2-40B4-BE49-F238E27FC236}">
                <a16:creationId xmlns:a16="http://schemas.microsoft.com/office/drawing/2014/main" id="{89A67000-6E6B-D14B-E4F8-11D9CC19D762}"/>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77384" y="5325762"/>
            <a:ext cx="1614616" cy="1531518"/>
          </a:xfrm>
          <a:prstGeom prst="rect">
            <a:avLst/>
          </a:prstGeom>
        </p:spPr>
      </p:pic>
    </p:spTree>
    <p:extLst>
      <p:ext uri="{BB962C8B-B14F-4D97-AF65-F5344CB8AC3E}">
        <p14:creationId xmlns:p14="http://schemas.microsoft.com/office/powerpoint/2010/main" val="300180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7" grpId="0" uiExpand="1" build="p"/>
      <p:bldP spid="8"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TotalTime>
  <Words>1070</Words>
  <Application>Microsoft Office PowerPoint</Application>
  <PresentationFormat>Widescreen</PresentationFormat>
  <Paragraphs>75</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Linkpen 17a Print</vt:lpstr>
      <vt:lpstr>Calibri Light</vt:lpstr>
      <vt:lpstr>Office Theme</vt:lpstr>
      <vt:lpstr>Barking and Dagenham during World War 2</vt:lpstr>
      <vt:lpstr>World War 2</vt:lpstr>
      <vt:lpstr>Evacuation</vt:lpstr>
      <vt:lpstr>1940</vt:lpstr>
      <vt:lpstr>Factories</vt:lpstr>
      <vt:lpstr>September 1943</vt:lpstr>
      <vt:lpstr>Air raids</vt:lpstr>
      <vt:lpstr>Air raids continued</vt:lpstr>
      <vt:lpstr>Bomb Damage</vt:lpstr>
      <vt:lpstr>Air raid shelters</vt:lpstr>
      <vt:lpstr>Air raid precautions</vt:lpstr>
      <vt:lpstr>Rationing</vt:lpstr>
      <vt:lpstr>Women’s Land Army</vt:lpstr>
      <vt:lpstr>Bravery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11</cp:revision>
  <dcterms:created xsi:type="dcterms:W3CDTF">2023-08-09T13:16:56Z</dcterms:created>
  <dcterms:modified xsi:type="dcterms:W3CDTF">2023-09-21T10:56:16Z</dcterms:modified>
</cp:coreProperties>
</file>